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55" r:id="rId2"/>
    <p:sldMasterId id="2147483671" r:id="rId3"/>
    <p:sldMasterId id="2147483658" r:id="rId4"/>
    <p:sldMasterId id="2147483661" r:id="rId5"/>
    <p:sldMasterId id="2147483667" r:id="rId6"/>
    <p:sldMasterId id="2147483673" r:id="rId7"/>
    <p:sldMasterId id="2147483665" r:id="rId8"/>
  </p:sldMasterIdLst>
  <p:notesMasterIdLst>
    <p:notesMasterId r:id="rId23"/>
  </p:notesMasterIdLst>
  <p:sldIdLst>
    <p:sldId id="444" r:id="rId9"/>
    <p:sldId id="426" r:id="rId10"/>
    <p:sldId id="438" r:id="rId11"/>
    <p:sldId id="423" r:id="rId12"/>
    <p:sldId id="425" r:id="rId13"/>
    <p:sldId id="439" r:id="rId14"/>
    <p:sldId id="440" r:id="rId15"/>
    <p:sldId id="424" r:id="rId16"/>
    <p:sldId id="441" r:id="rId17"/>
    <p:sldId id="431" r:id="rId18"/>
    <p:sldId id="446" r:id="rId19"/>
    <p:sldId id="442" r:id="rId20"/>
    <p:sldId id="443" r:id="rId21"/>
    <p:sldId id="445" r:id="rId22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4D4D4D"/>
    <a:srgbClr val="0071BC"/>
    <a:srgbClr val="C0C0C0"/>
    <a:srgbClr val="969696"/>
    <a:srgbClr val="EAEAEA"/>
    <a:srgbClr val="FF5050"/>
    <a:srgbClr val="E2F1F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008" y="-198"/>
      </p:cViewPr>
      <p:guideLst>
        <p:guide orient="horz" pos="2160"/>
        <p:guide orient="horz" pos="1185"/>
        <p:guide orient="horz" pos="3135"/>
        <p:guide orient="horz" pos="3974"/>
        <p:guide orient="horz" pos="391"/>
        <p:guide pos="512"/>
        <p:guide pos="5728"/>
        <p:guide pos="3120"/>
        <p:guide pos="2145"/>
        <p:guide pos="4095"/>
        <p:guide pos="2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18005-AB2E-4230-9CBF-EC876F8C3946}" type="datetimeFigureOut">
              <a:rPr kumimoji="1" lang="ja-JP" altLang="en-US" smtClean="0"/>
              <a:t>2013/8/3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E3972-898B-454C-95F2-E930BA80A4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73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12800" y="2205039"/>
            <a:ext cx="8280400" cy="1008062"/>
          </a:xfrm>
        </p:spPr>
        <p:txBody>
          <a:bodyPr anchor="t" anchorCtr="0"/>
          <a:lstStyle>
            <a:lvl1pPr algn="ctr">
              <a:lnSpc>
                <a:spcPct val="120000"/>
              </a:lnSpc>
              <a:defRPr sz="2800" b="1">
                <a:solidFill>
                  <a:srgbClr val="4D4D4D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645024"/>
            <a:ext cx="6934200" cy="587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grpSp>
        <p:nvGrpSpPr>
          <p:cNvPr id="7" name="Group 3"/>
          <p:cNvGrpSpPr>
            <a:grpSpLocks/>
          </p:cNvGrpSpPr>
          <p:nvPr userDrawn="1"/>
        </p:nvGrpSpPr>
        <p:grpSpPr bwMode="auto">
          <a:xfrm>
            <a:off x="3081338" y="4473575"/>
            <a:ext cx="3744912" cy="574675"/>
            <a:chOff x="3528" y="3612"/>
            <a:chExt cx="2359" cy="362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3551" y="3840"/>
              <a:ext cx="2313" cy="134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ja-JP" sz="1000" b="1">
                  <a:solidFill>
                    <a:srgbClr val="0071BC"/>
                  </a:solidFill>
                  <a:latin typeface="Garamond" pitchFamily="18" charset="0"/>
                </a:rPr>
                <a:t>http://ppt.design4u.jp/</a:t>
              </a:r>
            </a:p>
          </p:txBody>
        </p:sp>
        <p:pic>
          <p:nvPicPr>
            <p:cNvPr id="9" name="Picture 5" descr="pd素材集#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" y="3612"/>
              <a:ext cx="235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0028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502140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872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502140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5" name="Picture 7" descr="pd素材集#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6632575"/>
            <a:ext cx="1530350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83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502140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03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502140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8410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502140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128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502140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989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502140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93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874" name="Group 2"/>
          <p:cNvGrpSpPr>
            <a:grpSpLocks/>
          </p:cNvGrpSpPr>
          <p:nvPr/>
        </p:nvGrpSpPr>
        <p:grpSpPr bwMode="auto">
          <a:xfrm>
            <a:off x="0" y="2438400"/>
            <a:ext cx="9759950" cy="1052513"/>
            <a:chOff x="0" y="1536"/>
            <a:chExt cx="5675" cy="663"/>
          </a:xfrm>
        </p:grpSpPr>
        <p:grpSp>
          <p:nvGrpSpPr>
            <p:cNvPr id="46387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6387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6387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46387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6387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6388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46388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388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6388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4638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73150" y="1676400"/>
            <a:ext cx="84201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4638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46388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073150" y="6248400"/>
            <a:ext cx="206375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46388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714750" y="6248400"/>
            <a:ext cx="31369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46388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29500" y="6248400"/>
            <a:ext cx="206375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230CF83-F762-402C-9893-9110ADA011B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014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72480" y="152636"/>
            <a:ext cx="9361040" cy="3960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893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200" kern="1200">
          <a:solidFill>
            <a:srgbClr val="4D4D4D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72480" y="152636"/>
            <a:ext cx="9361040" cy="3960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502140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gray">
          <a:xfrm>
            <a:off x="0" y="620713"/>
            <a:ext cx="9906000" cy="0"/>
          </a:xfrm>
          <a:prstGeom prst="line">
            <a:avLst/>
          </a:prstGeom>
          <a:noFill/>
          <a:ln w="9525">
            <a:solidFill>
              <a:srgbClr val="EAEA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endParaRPr lang="ja-JP" altLang="en-US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639763"/>
            <a:ext cx="9906000" cy="3651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935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6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200" kern="1200">
          <a:solidFill>
            <a:srgbClr val="4D4D4D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 userDrawn="1"/>
        </p:nvSpPr>
        <p:spPr bwMode="auto">
          <a:xfrm>
            <a:off x="0" y="1"/>
            <a:ext cx="9906000" cy="656692"/>
          </a:xfrm>
          <a:prstGeom prst="roundRect">
            <a:avLst>
              <a:gd name="adj" fmla="val 0"/>
            </a:avLst>
          </a:prstGeom>
          <a:solidFill>
            <a:srgbClr val="4D4D4D"/>
          </a:solidFill>
          <a:ln>
            <a:noFill/>
          </a:ln>
          <a:effectLst/>
          <a:extLst/>
        </p:spPr>
        <p:txBody>
          <a:bodyPr lIns="0" tIns="0" rIns="0" bIns="0" rtlCol="0" anchor="ctr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 bwMode="white">
          <a:xfrm>
            <a:off x="272480" y="152636"/>
            <a:ext cx="9361040" cy="3960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502140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694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200" kern="1200">
          <a:solidFill>
            <a:srgbClr val="FFFFFF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502140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0" y="0"/>
            <a:ext cx="1892300" cy="6858000"/>
          </a:xfrm>
          <a:prstGeom prst="rect">
            <a:avLst/>
          </a:prstGeom>
          <a:solidFill>
            <a:srgbClr val="0071B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 bwMode="white">
          <a:xfrm>
            <a:off x="272480" y="152636"/>
            <a:ext cx="9361040" cy="3960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pic>
        <p:nvPicPr>
          <p:cNvPr id="5" name="Picture 7" descr="pd素材集#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6632575"/>
            <a:ext cx="1530350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28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200" kern="1200">
          <a:solidFill>
            <a:srgbClr val="FFFFFF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72480" y="152636"/>
            <a:ext cx="9361040" cy="3960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502140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620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200" kern="1200">
          <a:solidFill>
            <a:srgbClr val="4D4D4D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502140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8" name="Picture 2" descr="pd素材集#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6632575"/>
            <a:ext cx="1530350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 2"/>
          <p:cNvSpPr/>
          <p:nvPr userDrawn="1"/>
        </p:nvSpPr>
        <p:spPr bwMode="auto">
          <a:xfrm>
            <a:off x="0" y="0"/>
            <a:ext cx="9906000" cy="6858000"/>
          </a:xfrm>
          <a:prstGeom prst="roundRect">
            <a:avLst>
              <a:gd name="adj" fmla="val 0"/>
            </a:avLst>
          </a:prstGeom>
          <a:solidFill>
            <a:srgbClr val="0071BC"/>
          </a:solidFill>
          <a:ln>
            <a:noFill/>
          </a:ln>
          <a:effectLst/>
          <a:ex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72480" y="152636"/>
            <a:ext cx="9361040" cy="3960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677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200" kern="1200">
          <a:solidFill>
            <a:srgbClr val="FFFFFF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502140" y="6592267"/>
            <a:ext cx="2311400" cy="2571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FB3508C7-2FE0-4945-9CBD-863E05F850D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8" name="Picture 2" descr="pd素材集#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6632575"/>
            <a:ext cx="1530350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角丸四角形 2"/>
          <p:cNvSpPr/>
          <p:nvPr userDrawn="1"/>
        </p:nvSpPr>
        <p:spPr bwMode="auto">
          <a:xfrm>
            <a:off x="0" y="0"/>
            <a:ext cx="9906000" cy="6858000"/>
          </a:xfrm>
          <a:prstGeom prst="roundRect">
            <a:avLst>
              <a:gd name="adj" fmla="val 0"/>
            </a:avLst>
          </a:prstGeom>
          <a:solidFill>
            <a:srgbClr val="E2F1FA"/>
          </a:solidFill>
          <a:ln>
            <a:noFill/>
          </a:ln>
          <a:effectLst/>
          <a:extLst/>
        </p:spPr>
        <p:txBody>
          <a:bodyPr lIns="0" tIns="0" rIns="0" bIns="0" rtlCol="0" anchor="ctr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kumimoji="1" lang="ja-JP" altLang="en-US" sz="16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72480" y="152636"/>
            <a:ext cx="9361040" cy="3960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992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200" kern="1200">
          <a:solidFill>
            <a:srgbClr val="4D4D4D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ChangeArrowheads="1"/>
          </p:cNvSpPr>
          <p:nvPr/>
        </p:nvSpPr>
        <p:spPr bwMode="ltGray">
          <a:xfrm>
            <a:off x="452438" y="1098550"/>
            <a:ext cx="474662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ja-JP" altLang="ja-JP" sz="2400">
              <a:solidFill>
                <a:schemeClr val="tx1"/>
              </a:solidFill>
              <a:latin typeface="Tahoma" charset="0"/>
              <a:ea typeface="ＭＳ Ｐゴシック" charset="-128"/>
            </a:endParaRPr>
          </a:p>
        </p:txBody>
      </p:sp>
      <p:sp>
        <p:nvSpPr>
          <p:cNvPr id="462851" name="Rectangle 3"/>
          <p:cNvSpPr>
            <a:spLocks noChangeArrowheads="1"/>
          </p:cNvSpPr>
          <p:nvPr/>
        </p:nvSpPr>
        <p:spPr bwMode="ltGray">
          <a:xfrm>
            <a:off x="866775" y="1098550"/>
            <a:ext cx="355600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ja-JP" altLang="ja-JP" sz="2400">
              <a:solidFill>
                <a:schemeClr val="tx1"/>
              </a:solidFill>
              <a:latin typeface="Tahoma" charset="0"/>
              <a:ea typeface="ＭＳ Ｐゴシック" charset="-128"/>
            </a:endParaRPr>
          </a:p>
        </p:txBody>
      </p:sp>
      <p:sp>
        <p:nvSpPr>
          <p:cNvPr id="462852" name="Rectangle 4"/>
          <p:cNvSpPr>
            <a:spLocks noChangeArrowheads="1"/>
          </p:cNvSpPr>
          <p:nvPr/>
        </p:nvSpPr>
        <p:spPr bwMode="ltGray">
          <a:xfrm>
            <a:off x="585788" y="1520825"/>
            <a:ext cx="458787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ja-JP" altLang="ja-JP" sz="2400">
              <a:solidFill>
                <a:schemeClr val="tx1"/>
              </a:solidFill>
              <a:latin typeface="Tahoma" charset="0"/>
              <a:ea typeface="ＭＳ Ｐゴシック" charset="-128"/>
            </a:endParaRPr>
          </a:p>
        </p:txBody>
      </p:sp>
      <p:sp>
        <p:nvSpPr>
          <p:cNvPr id="462853" name="Rectangle 5"/>
          <p:cNvSpPr>
            <a:spLocks noChangeArrowheads="1"/>
          </p:cNvSpPr>
          <p:nvPr/>
        </p:nvSpPr>
        <p:spPr bwMode="ltGray">
          <a:xfrm>
            <a:off x="987425" y="1520825"/>
            <a:ext cx="398463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ja-JP" altLang="ja-JP" sz="2400">
              <a:solidFill>
                <a:schemeClr val="tx1"/>
              </a:solidFill>
              <a:latin typeface="Tahoma" charset="0"/>
              <a:ea typeface="ＭＳ Ｐゴシック" charset="-128"/>
            </a:endParaRPr>
          </a:p>
        </p:txBody>
      </p:sp>
      <p:sp>
        <p:nvSpPr>
          <p:cNvPr id="462854" name="Rectangle 6"/>
          <p:cNvSpPr>
            <a:spLocks noChangeArrowheads="1"/>
          </p:cNvSpPr>
          <p:nvPr/>
        </p:nvSpPr>
        <p:spPr bwMode="ltGray">
          <a:xfrm>
            <a:off x="138113" y="1447800"/>
            <a:ext cx="606425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ja-JP" altLang="ja-JP" sz="2400">
              <a:solidFill>
                <a:schemeClr val="tx1"/>
              </a:solidFill>
              <a:latin typeface="Tahoma" charset="0"/>
              <a:ea typeface="ＭＳ Ｐゴシック" charset="-128"/>
            </a:endParaRPr>
          </a:p>
        </p:txBody>
      </p:sp>
      <p:sp>
        <p:nvSpPr>
          <p:cNvPr id="462855" name="Rectangle 7"/>
          <p:cNvSpPr>
            <a:spLocks noChangeArrowheads="1"/>
          </p:cNvSpPr>
          <p:nvPr/>
        </p:nvSpPr>
        <p:spPr bwMode="gray">
          <a:xfrm>
            <a:off x="825500" y="990600"/>
            <a:ext cx="34925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ja-JP" altLang="ja-JP" sz="2400">
              <a:solidFill>
                <a:schemeClr val="tx1"/>
              </a:solidFill>
              <a:latin typeface="Tahoma" charset="0"/>
              <a:ea typeface="ＭＳ Ｐゴシック" charset="-128"/>
            </a:endParaRPr>
          </a:p>
        </p:txBody>
      </p:sp>
      <p:sp>
        <p:nvSpPr>
          <p:cNvPr id="462856" name="Rectangle 8"/>
          <p:cNvSpPr>
            <a:spLocks noChangeArrowheads="1"/>
          </p:cNvSpPr>
          <p:nvPr/>
        </p:nvSpPr>
        <p:spPr bwMode="gray">
          <a:xfrm>
            <a:off x="479425" y="1781175"/>
            <a:ext cx="89122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ja-JP" altLang="ja-JP" sz="2400">
              <a:solidFill>
                <a:schemeClr val="tx1"/>
              </a:solidFill>
              <a:latin typeface="Tahoma" charset="0"/>
              <a:ea typeface="ＭＳ Ｐゴシック" charset="-128"/>
            </a:endParaRPr>
          </a:p>
        </p:txBody>
      </p:sp>
      <p:sp>
        <p:nvSpPr>
          <p:cNvPr id="4628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46188" y="214313"/>
            <a:ext cx="8443912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628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1113" y="2017713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628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8888" y="6243638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kumimoji="0"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4628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243638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kumimoji="0"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4628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9525" y="6243638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kumimoji="0"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1984A480-406C-47DE-B672-95D68A6754D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879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プレゼン資料で画像を効果的に見せるコツ</a:t>
            </a:r>
            <a:endParaRPr kumimoji="1" lang="ja-JP" altLang="en-US" dirty="0"/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99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5421313" y="2565400"/>
            <a:ext cx="3671887" cy="24899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6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レッサーパンダ（</a:t>
            </a:r>
            <a:r>
              <a:rPr lang="en-US" altLang="ja-JP" sz="1600" dirty="0" err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Ailurus</a:t>
            </a:r>
            <a:r>
              <a:rPr lang="en-US" altLang="ja-JP" sz="16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1600" dirty="0" err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fulgens</a:t>
            </a:r>
            <a:r>
              <a:rPr lang="ja-JP" altLang="en-US" sz="16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）は、哺乳綱ネコ目（食肉目）レッサーパンダ科レッサーパンダ属に分類される食肉類。本種のみでレッサーパンダ属を構成する。別名アカパンダ。独特の模様を持つ尾が特徴。</a:t>
            </a:r>
          </a:p>
          <a:p>
            <a:pPr algn="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6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*</a:t>
            </a:r>
            <a:r>
              <a:rPr lang="ja-JP" altLang="en-US" sz="1600" b="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出典</a:t>
            </a:r>
            <a:r>
              <a:rPr lang="ja-JP" altLang="en-US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en-US" altLang="ja-JP" sz="1600" b="0" dirty="0" err="1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wikipedia</a:t>
            </a:r>
            <a:endParaRPr lang="ja-JP" altLang="en-US" sz="1600" b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384800" y="1881188"/>
            <a:ext cx="3024188" cy="36988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2400" b="1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レッサーパンダ</a:t>
            </a:r>
            <a:endParaRPr lang="ja-JP" altLang="en-US" sz="2400" b="1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8" name="Picture 6" descr="DSC_8382のコピ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/>
          <a:stretch/>
        </p:blipFill>
        <p:spPr bwMode="auto">
          <a:xfrm>
            <a:off x="0" y="1881188"/>
            <a:ext cx="447707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9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ruto\Desktop\DSC_1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09609" cy="686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ruto\Desktop\DSC_1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09609" cy="686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3405188" y="4869160"/>
            <a:ext cx="6500812" cy="1440160"/>
          </a:xfrm>
          <a:prstGeom prst="roundRect">
            <a:avLst>
              <a:gd name="adj" fmla="val 0"/>
            </a:avLst>
          </a:prstGeom>
          <a:solidFill>
            <a:srgbClr val="000000">
              <a:alpha val="80000"/>
            </a:srgbClr>
          </a:solidFill>
          <a:ln>
            <a:noFill/>
          </a:ln>
          <a:effectLst/>
          <a:extLst/>
        </p:spPr>
        <p:txBody>
          <a:bodyPr wrap="square" lIns="0" tIns="108000" rIns="828000" bIns="90000" anchor="ctr" anchorCtr="0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400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アフリカ、南ヨーロッパ、中南米の塩湖や干潟に生息し、数千羽から百万羽程度の巨大な群れを形成する。体色は淡いピンク色から</a:t>
            </a:r>
            <a:r>
              <a:rPr lang="ja-JP" altLang="en-US" sz="1400" dirty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鮮やか</a:t>
            </a:r>
            <a:r>
              <a:rPr lang="ja-JP" altLang="en-US" sz="1400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な</a:t>
            </a:r>
            <a:r>
              <a:rPr lang="ja-JP" altLang="en-US" sz="1400" dirty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紅色</a:t>
            </a:r>
            <a:r>
              <a:rPr lang="ja-JP" altLang="en-US" sz="1400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をしており、これは色素を含むプランクトンや藻類の摂取による</a:t>
            </a:r>
            <a:r>
              <a:rPr lang="ja-JP" altLang="en-US" sz="1400" dirty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もの。</a:t>
            </a:r>
            <a:r>
              <a:rPr lang="en-US" altLang="ja-JP" sz="1400" dirty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*</a:t>
            </a:r>
            <a:r>
              <a:rPr lang="ja-JP" altLang="en-US" sz="1400" b="0" dirty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出典</a:t>
            </a:r>
            <a:r>
              <a:rPr lang="ja-JP" altLang="en-US" sz="1400" b="0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en-US" altLang="ja-JP" sz="1400" b="0" dirty="0" err="1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wikipedia</a:t>
            </a:r>
            <a:endParaRPr lang="ja-JP" altLang="en-US" sz="1400" b="0" dirty="0">
              <a:solidFill>
                <a:srgbClr val="FFFF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0" y="4869160"/>
            <a:ext cx="3405188" cy="1439565"/>
          </a:xfrm>
          <a:prstGeom prst="roundRect">
            <a:avLst>
              <a:gd name="adj" fmla="val 0"/>
            </a:avLst>
          </a:prstGeom>
          <a:solidFill>
            <a:srgbClr val="000000">
              <a:alpha val="80000"/>
            </a:srgbClr>
          </a:solidFill>
          <a:ln>
            <a:noFill/>
          </a:ln>
          <a:effectLst/>
          <a:extLst/>
        </p:spPr>
        <p:txBody>
          <a:bodyPr wrap="square" lIns="792000" tIns="216000" rIns="468000" bIns="9000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2400" b="1" dirty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フラミンゴ</a:t>
            </a:r>
            <a:endParaRPr lang="ja-JP" altLang="en-US" sz="2400" b="1" dirty="0">
              <a:solidFill>
                <a:srgbClr val="FFFF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88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顔の特徴｜ワオキツネザル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1026" name="Picture 2" descr="C:\Users\haruto\Desktop\DSC_1706 2_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5" r="36176" b="23226"/>
          <a:stretch/>
        </p:blipFill>
        <p:spPr bwMode="auto">
          <a:xfrm>
            <a:off x="2864946" y="1440853"/>
            <a:ext cx="4176105" cy="417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033120" y="1656699"/>
            <a:ext cx="2306960" cy="999572"/>
          </a:xfrm>
          <a:prstGeom prst="roundRect">
            <a:avLst>
              <a:gd name="adj" fmla="val 4765"/>
            </a:avLst>
          </a:prstGeom>
          <a:solidFill>
            <a:srgbClr val="000000">
              <a:alpha val="80000"/>
            </a:srgbClr>
          </a:solidFill>
          <a:ln>
            <a:noFill/>
          </a:ln>
          <a:effectLst/>
          <a:extLst/>
        </p:spPr>
        <p:txBody>
          <a:bodyPr lIns="180000" tIns="108000" rIns="180000" bIns="90000" anchor="ctr" anchorCtr="0">
            <a:no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600" b="1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目</a:t>
            </a:r>
            <a:r>
              <a:rPr lang="ja-JP" altLang="en-US" sz="1600" b="1" dirty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の虹彩は黄色。</a:t>
            </a:r>
            <a:endParaRPr lang="ja-JP" altLang="en-US" sz="1600" b="1" dirty="0">
              <a:solidFill>
                <a:srgbClr val="FFFF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H="1">
            <a:off x="5601072" y="2656271"/>
            <a:ext cx="972108" cy="1340688"/>
          </a:xfrm>
          <a:prstGeom prst="line">
            <a:avLst/>
          </a:prstGeom>
          <a:ln w="28575">
            <a:solidFill>
              <a:srgbClr val="0000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1336626" y="4761148"/>
            <a:ext cx="2304256" cy="1188132"/>
          </a:xfrm>
          <a:prstGeom prst="roundRect">
            <a:avLst>
              <a:gd name="adj" fmla="val 4008"/>
            </a:avLst>
          </a:prstGeom>
          <a:solidFill>
            <a:srgbClr val="000000">
              <a:alpha val="80000"/>
            </a:srgbClr>
          </a:solidFill>
          <a:ln>
            <a:noFill/>
          </a:ln>
          <a:effectLst/>
          <a:extLst/>
        </p:spPr>
        <p:txBody>
          <a:bodyPr lIns="180000" tIns="108000" rIns="180000" bIns="90000" anchor="ctr" anchorCtr="0">
            <a:no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600" b="1" dirty="0" smtClean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顔は白く、目と鼻のまわりに黒い模様がある。</a:t>
            </a:r>
            <a:endParaRPr lang="ja-JP" altLang="en-US" sz="1600" b="1" dirty="0">
              <a:solidFill>
                <a:srgbClr val="FFFFFF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 flipH="1">
            <a:off x="3640882" y="4140975"/>
            <a:ext cx="952078" cy="836632"/>
          </a:xfrm>
          <a:prstGeom prst="line">
            <a:avLst/>
          </a:prstGeom>
          <a:ln w="28575">
            <a:solidFill>
              <a:srgbClr val="0000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H="1">
            <a:off x="3640882" y="4429007"/>
            <a:ext cx="1104478" cy="548600"/>
          </a:xfrm>
          <a:prstGeom prst="line">
            <a:avLst/>
          </a:prstGeom>
          <a:ln w="28575">
            <a:solidFill>
              <a:srgbClr val="00000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68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kumimoji="1" lang="ja-JP" altLang="en-US" smtClean="0"/>
              <a:t>14</a:t>
            </a:fld>
            <a:endParaRPr kumimoji="1" lang="ja-JP" altLang="en-US"/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3081338" y="3141663"/>
            <a:ext cx="3744912" cy="574675"/>
            <a:chOff x="3528" y="3612"/>
            <a:chExt cx="2359" cy="362"/>
          </a:xfrm>
        </p:grpSpPr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>
              <a:off x="3551" y="3840"/>
              <a:ext cx="2313" cy="134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ja-JP" sz="1000" b="1" dirty="0">
                  <a:solidFill>
                    <a:srgbClr val="0071BC"/>
                  </a:solidFill>
                  <a:latin typeface="Garamond" pitchFamily="18" charset="0"/>
                </a:rPr>
                <a:t>http://ppt.design4u.jp/</a:t>
              </a:r>
            </a:p>
          </p:txBody>
        </p:sp>
        <p:pic>
          <p:nvPicPr>
            <p:cNvPr id="13" name="Picture 5" descr="pd素材集#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" y="3612"/>
              <a:ext cx="2359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22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画像とテキストが対比されていないスライド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8" name="Picture 4" descr="C:\Users\haruto\Desktop\DSC_1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3185827"/>
            <a:ext cx="3627437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814388" y="1078011"/>
            <a:ext cx="8280400" cy="196361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spcAft>
                <a:spcPts val="1200"/>
              </a:spcAft>
            </a:pPr>
            <a:r>
              <a:rPr lang="ja-JP" altLang="en-US" sz="2000" b="1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ワオキツネザル</a:t>
            </a:r>
            <a:endParaRPr lang="en-US" altLang="ja-JP" sz="2000" b="1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ja-JP" altLang="en-US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体長</a:t>
            </a:r>
            <a:r>
              <a:rPr lang="en-US" altLang="ja-JP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39cm-46cm</a:t>
            </a:r>
            <a:r>
              <a:rPr lang="ja-JP" altLang="en-US" sz="1600" b="0" dirty="0" err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r>
              <a:rPr lang="ja-JP" altLang="en-US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ワオキツネザルのトレードマークといえるふさふさした尾は体より長く、</a:t>
            </a:r>
            <a:r>
              <a:rPr lang="en-US" altLang="ja-JP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56cm-63cm</a:t>
            </a:r>
            <a:r>
              <a:rPr lang="ja-JP" altLang="en-US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にもなる。体重約</a:t>
            </a:r>
            <a:r>
              <a:rPr lang="en-US" altLang="ja-JP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5.5kg</a:t>
            </a:r>
            <a:r>
              <a:rPr lang="ja-JP" altLang="en-US" sz="1600" b="0" dirty="0" err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r>
              <a:rPr lang="ja-JP" altLang="en-US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落葉樹林の茂みに生息する。中でも原生林や、川沿いの森（拠水林）に生息することが多い</a:t>
            </a:r>
            <a:r>
              <a:rPr lang="ja-JP" altLang="en-US" sz="1600" b="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en-US" altLang="ja-JP" sz="1600" b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r">
              <a:lnSpc>
                <a:spcPct val="140000"/>
              </a:lnSpc>
              <a:spcBef>
                <a:spcPct val="0"/>
              </a:spcBef>
            </a:pPr>
            <a:r>
              <a:rPr lang="en-US" altLang="ja-JP" sz="16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*</a:t>
            </a:r>
            <a:r>
              <a:rPr lang="ja-JP" altLang="en-US" sz="1600" b="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出典</a:t>
            </a:r>
            <a:r>
              <a:rPr lang="ja-JP" altLang="en-US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en-US" altLang="ja-JP" sz="1600" b="0" dirty="0" err="1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wikipedia</a:t>
            </a:r>
            <a:endParaRPr lang="ja-JP" altLang="en-US" sz="1600" b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49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画像とテキストが対比されているスライド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5205029" y="2800901"/>
            <a:ext cx="3888172" cy="206825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体長</a:t>
            </a:r>
            <a:r>
              <a:rPr lang="en-US" altLang="ja-JP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39cm-46cm</a:t>
            </a:r>
            <a:r>
              <a:rPr lang="ja-JP" altLang="en-US" sz="1600" b="0" dirty="0" err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r>
              <a:rPr lang="ja-JP" altLang="en-US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ワオキツネザルのトレードマークといえるふさふさした尾は体より長く、</a:t>
            </a:r>
            <a:r>
              <a:rPr lang="en-US" altLang="ja-JP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56cm-63cm</a:t>
            </a:r>
            <a:r>
              <a:rPr lang="ja-JP" altLang="en-US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にもなる。体重約</a:t>
            </a:r>
            <a:r>
              <a:rPr lang="en-US" altLang="ja-JP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5.5kg</a:t>
            </a:r>
            <a:r>
              <a:rPr lang="ja-JP" altLang="en-US" sz="1600" b="0" dirty="0" err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r>
              <a:rPr lang="ja-JP" altLang="en-US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落葉樹林の茂みに生息する。中でも原生林や、川沿いの森（拠水林）に生息することが</a:t>
            </a:r>
            <a:r>
              <a:rPr lang="ja-JP" altLang="en-US" sz="1600" b="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多い。</a:t>
            </a:r>
            <a:r>
              <a:rPr lang="en-US" altLang="ja-JP" sz="160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*</a:t>
            </a:r>
            <a:r>
              <a:rPr lang="ja-JP" altLang="en-US" sz="1600" b="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出典</a:t>
            </a:r>
            <a:r>
              <a:rPr lang="ja-JP" altLang="en-US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en-US" altLang="ja-JP" sz="1600" b="0" dirty="0" err="1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wikipedia</a:t>
            </a:r>
            <a:endParaRPr lang="ja-JP" altLang="en-US" sz="1600" b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205029" y="2096852"/>
            <a:ext cx="3203959" cy="36988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24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ワオキツネザル</a:t>
            </a:r>
          </a:p>
        </p:txBody>
      </p:sp>
      <p:pic>
        <p:nvPicPr>
          <p:cNvPr id="13" name="Picture 4" descr="C:\Users\haruto\Desktop\DSC_1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105127"/>
            <a:ext cx="3888172" cy="269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3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グルーピングさ</a:t>
            </a:r>
            <a:r>
              <a:rPr lang="ja-JP" altLang="en-US" dirty="0" smtClean="0"/>
              <a:t>れていないスライド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>
            <a:off x="814388" y="872716"/>
            <a:ext cx="8280400" cy="327166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ja-JP" altLang="en-US" sz="2000" b="1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ワオキツネザル</a:t>
            </a:r>
            <a:endParaRPr lang="en-US" altLang="ja-JP" sz="2000" b="1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ja-JP" altLang="en-US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体長</a:t>
            </a:r>
            <a:r>
              <a:rPr lang="en-US" altLang="ja-JP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39cm-46cm</a:t>
            </a:r>
            <a:r>
              <a:rPr lang="ja-JP" altLang="en-US" sz="1600" b="0" dirty="0" err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r>
              <a:rPr lang="ja-JP" altLang="en-US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ワオキツネザルのトレードマークといえるふさふさした尾は体より長く、</a:t>
            </a:r>
            <a:r>
              <a:rPr lang="en-US" altLang="ja-JP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56cm-63cm</a:t>
            </a:r>
            <a:r>
              <a:rPr lang="ja-JP" altLang="en-US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にもなる。体重約</a:t>
            </a:r>
            <a:r>
              <a:rPr lang="en-US" altLang="ja-JP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5.5kg</a:t>
            </a:r>
            <a:r>
              <a:rPr lang="ja-JP" altLang="en-US" sz="1600" b="0" dirty="0" err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r>
              <a:rPr lang="ja-JP" altLang="en-US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落葉樹林の茂みに生息する。中でも原生林や、川沿いの森（拠水林）に生息することが多い</a:t>
            </a:r>
            <a:r>
              <a:rPr lang="ja-JP" altLang="en-US" sz="1600" b="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en-US" altLang="ja-JP" sz="1600" b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ja-JP" altLang="en-US" sz="2000" b="1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フラミンゴ</a:t>
            </a:r>
            <a:endParaRPr lang="en-US" altLang="ja-JP" sz="2000" b="1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ja-JP" altLang="en-US" sz="16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アフリカ、南ヨーロッパ、中南米の塩湖や干潟に生息し、数千羽から百万羽程度の巨大な群れを形成する。体色は淡いピンク色から鮮やかに紅色をしており、これは色素を含むプランクトンや藻類の摂取によるもの。</a:t>
            </a:r>
          </a:p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en-US" altLang="ja-JP" sz="16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*</a:t>
            </a:r>
            <a:r>
              <a:rPr lang="ja-JP" altLang="en-US" sz="1600" b="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出典</a:t>
            </a:r>
            <a:r>
              <a:rPr lang="ja-JP" altLang="en-US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en-US" altLang="ja-JP" sz="1600" b="0" dirty="0" err="1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wikipedia</a:t>
            </a:r>
            <a:endParaRPr lang="ja-JP" altLang="en-US" sz="1600" b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2" name="Picture 4" descr="C:\Users\haruto\Desktop\DSC_1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427" y="4193183"/>
            <a:ext cx="3057525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C:\Users\haruto\Desktop\DSC_15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4194770"/>
            <a:ext cx="30543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8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グルーピングされているスライド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4304928" y="1765747"/>
            <a:ext cx="4788272" cy="120648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4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体長</a:t>
            </a:r>
            <a:r>
              <a:rPr lang="en-US" altLang="ja-JP" sz="14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39cm-46cm</a:t>
            </a:r>
            <a:r>
              <a:rPr lang="ja-JP" altLang="en-US" sz="1400" b="0" dirty="0" err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r>
              <a:rPr lang="ja-JP" altLang="en-US" sz="14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ワオキツネザルのトレードマークといえるふさふさした尾は体より長く、</a:t>
            </a:r>
            <a:r>
              <a:rPr lang="en-US" altLang="ja-JP" sz="14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56cm-63cm</a:t>
            </a:r>
            <a:r>
              <a:rPr lang="ja-JP" altLang="en-US" sz="14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にもなる。体重約</a:t>
            </a:r>
            <a:r>
              <a:rPr lang="en-US" altLang="ja-JP" sz="14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5.5kg</a:t>
            </a:r>
            <a:r>
              <a:rPr lang="ja-JP" altLang="en-US" sz="1400" b="0" dirty="0" err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r>
              <a:rPr lang="ja-JP" altLang="en-US" sz="14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落葉樹林の茂みに生息する。中でも原生林や、川沿いの森（拠水林）に生息することが多い</a:t>
            </a:r>
            <a:r>
              <a:rPr lang="ja-JP" altLang="en-US" sz="1400" b="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en-US" altLang="ja-JP" sz="1400" b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4304928" y="1168847"/>
            <a:ext cx="3024188" cy="36988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24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ワオキツネザル</a:t>
            </a:r>
          </a:p>
        </p:txBody>
      </p:sp>
      <p:pic>
        <p:nvPicPr>
          <p:cNvPr id="24" name="Picture 4" descr="C:\Users\haruto\Desktop\DSC_1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168847"/>
            <a:ext cx="3055938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haruto\Desktop\DSC_15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906738"/>
            <a:ext cx="30543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4304928" y="4529038"/>
            <a:ext cx="4788272" cy="120648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4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アフリカ、南ヨーロッパ、中南米の塩湖や干潟に生息し、数千羽から百万羽程度の巨大な群れを形成する。体色は淡いピンク色から鮮やかに紅色を</a:t>
            </a:r>
            <a:r>
              <a:rPr lang="ja-JP" altLang="en-US" sz="1400" b="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して</a:t>
            </a:r>
            <a:r>
              <a:rPr lang="ja-JP" altLang="en-US" sz="14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おり</a:t>
            </a:r>
            <a:r>
              <a:rPr lang="ja-JP" altLang="en-US" sz="1400" b="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、これは色素</a:t>
            </a:r>
            <a:r>
              <a:rPr lang="ja-JP" altLang="en-US" sz="14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を含むプランクトンや</a:t>
            </a:r>
            <a:r>
              <a:rPr lang="ja-JP" altLang="en-US" sz="1400" b="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藻類の摂取に</a:t>
            </a:r>
            <a:r>
              <a:rPr lang="ja-JP" altLang="en-US" sz="14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よる</a:t>
            </a:r>
            <a:r>
              <a:rPr lang="ja-JP" altLang="en-US" sz="1400" b="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もの。</a:t>
            </a:r>
            <a:endParaRPr lang="ja-JP" altLang="en-US" sz="1400" b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4304928" y="3932138"/>
            <a:ext cx="3132510" cy="36988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24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フラミンゴ</a:t>
            </a:r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4952999" y="6308725"/>
            <a:ext cx="4125603" cy="28007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400" b="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*</a:t>
            </a:r>
            <a:r>
              <a:rPr lang="ja-JP" altLang="en-US" sz="1400" b="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出典</a:t>
            </a:r>
            <a:r>
              <a:rPr lang="ja-JP" altLang="en-US" sz="14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en-US" altLang="ja-JP" sz="1400" b="0" dirty="0" err="1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wikipedia</a:t>
            </a:r>
            <a:endParaRPr lang="ja-JP" altLang="en-US" sz="1400" b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14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画像が整然と並べられていないスライド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24" name="Picture 4" descr="C:\Users\haruto\Desktop\DSC_1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520788"/>
            <a:ext cx="2133501" cy="147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haruto\Desktop\DSC_15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851812"/>
            <a:ext cx="2133501" cy="147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4952999" y="6308725"/>
            <a:ext cx="4125603" cy="25853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200" b="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*</a:t>
            </a:r>
            <a:r>
              <a:rPr lang="ja-JP" altLang="en-US" sz="1200" b="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出典</a:t>
            </a:r>
            <a:r>
              <a:rPr lang="ja-JP" altLang="en-US" sz="12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en-US" altLang="ja-JP" sz="1200" b="0" dirty="0" err="1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wikipedia</a:t>
            </a:r>
            <a:endParaRPr lang="ja-JP" altLang="en-US" sz="1200" b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1" name="Picture 6" descr="DSC_8382のコピー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/>
          <a:stretch/>
        </p:blipFill>
        <p:spPr bwMode="auto">
          <a:xfrm>
            <a:off x="6959959" y="1520788"/>
            <a:ext cx="2133501" cy="14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224809" y="1448780"/>
            <a:ext cx="2808312" cy="191744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000" b="1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ワオキツネザル</a:t>
            </a:r>
            <a:endParaRPr lang="en-US" altLang="ja-JP" sz="2000" b="1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ja-JP" altLang="en-US" sz="12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体長</a:t>
            </a:r>
            <a:r>
              <a:rPr lang="en-US" altLang="ja-JP" sz="12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39cm-46cm</a:t>
            </a:r>
            <a:r>
              <a:rPr lang="ja-JP" altLang="en-US" sz="1200" b="0" dirty="0" err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r>
              <a:rPr lang="ja-JP" altLang="en-US" sz="12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ワオキツネザルのトレードマークといえるふさふさした尾は体より長く、</a:t>
            </a:r>
            <a:r>
              <a:rPr lang="en-US" altLang="ja-JP" sz="12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56cm-63cm</a:t>
            </a:r>
            <a:r>
              <a:rPr lang="ja-JP" altLang="en-US" sz="12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にもなる。体重約</a:t>
            </a:r>
            <a:r>
              <a:rPr lang="en-US" altLang="ja-JP" sz="12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5.5kg</a:t>
            </a:r>
            <a:r>
              <a:rPr lang="ja-JP" altLang="en-US" sz="1200" b="0" dirty="0" err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r>
              <a:rPr lang="ja-JP" altLang="en-US" sz="12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落葉樹林の茂みに生息する。中でも原生林や、川沿いの森（拠水林）に生息することが多い</a:t>
            </a:r>
            <a:r>
              <a:rPr lang="ja-JP" altLang="en-US" sz="1200" b="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en-US" altLang="ja-JP" sz="1200" b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3224808" y="3779804"/>
            <a:ext cx="2808313" cy="191744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  <a:spcBef>
                <a:spcPts val="1800"/>
              </a:spcBef>
              <a:spcAft>
                <a:spcPts val="600"/>
              </a:spcAft>
            </a:pPr>
            <a:r>
              <a:rPr lang="ja-JP" altLang="en-US" sz="2000" b="1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フラミンゴ</a:t>
            </a:r>
            <a:endParaRPr lang="en-US" altLang="ja-JP" sz="2000" b="1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ja-JP" altLang="en-US" sz="12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アフリカ、南ヨーロッパ、中南米の塩湖や干潟に生息し、数千羽から百万羽程度の巨大な群れを形成する。体色は淡いピンク色から鮮やかに紅色をしており、これは色素を含むプランクトンや藻類の摂取によるもの</a:t>
            </a:r>
            <a:r>
              <a:rPr lang="ja-JP" altLang="en-US" sz="120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ja-JP" altLang="en-US" sz="12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6959958" y="3309111"/>
            <a:ext cx="2133501" cy="239757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  <a:spcBef>
                <a:spcPts val="1800"/>
              </a:spcBef>
              <a:spcAft>
                <a:spcPts val="600"/>
              </a:spcAft>
            </a:pPr>
            <a:r>
              <a:rPr lang="ja-JP" altLang="en-US" sz="2000" b="1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レッサーパンダ</a:t>
            </a:r>
            <a:endParaRPr lang="en-US" altLang="ja-JP" sz="2000" b="1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ja-JP" altLang="en-US" sz="120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レッサーパンダ</a:t>
            </a:r>
            <a:r>
              <a:rPr lang="ja-JP" altLang="en-US" sz="12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en-US" altLang="ja-JP" sz="1200" dirty="0" err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Ailurus</a:t>
            </a:r>
            <a:r>
              <a:rPr lang="en-US" altLang="ja-JP" sz="12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1200" dirty="0" err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fulgens</a:t>
            </a:r>
            <a:r>
              <a:rPr lang="ja-JP" altLang="en-US" sz="12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）は、哺乳綱ネコ目（食肉目）レッサーパンダ科レッサーパンダ属に分類される食肉類。本種のみでレッサーパンダ属を構成する。別名アカパンダ。独特の模様を持つ尾が特徴。</a:t>
            </a:r>
          </a:p>
        </p:txBody>
      </p:sp>
    </p:spTree>
    <p:extLst>
      <p:ext uri="{BB962C8B-B14F-4D97-AF65-F5344CB8AC3E}">
        <p14:creationId xmlns:p14="http://schemas.microsoft.com/office/powerpoint/2010/main" val="11581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画像が整然と</a:t>
            </a:r>
            <a:r>
              <a:rPr kumimoji="1" lang="ja-JP" altLang="en-US" dirty="0" smtClean="0"/>
              <a:t>並べられているスライド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24" name="Picture 4" descr="C:\Users\haruto\Desktop\DSC_1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052736"/>
            <a:ext cx="2133501" cy="147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haruto\Desktop\DSC_15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924944"/>
            <a:ext cx="2133501" cy="147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4952999" y="6308725"/>
            <a:ext cx="4125603" cy="25853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200" b="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*</a:t>
            </a:r>
            <a:r>
              <a:rPr lang="ja-JP" altLang="en-US" sz="1200" b="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出典</a:t>
            </a:r>
            <a:r>
              <a:rPr lang="ja-JP" altLang="en-US" sz="12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en-US" altLang="ja-JP" sz="1200" b="0" dirty="0" err="1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wikipedia</a:t>
            </a:r>
            <a:endParaRPr lang="ja-JP" altLang="en-US" sz="1200" b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1" name="Picture 6" descr="DSC_8382のコピー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/>
          <a:stretch/>
        </p:blipFill>
        <p:spPr bwMode="auto">
          <a:xfrm>
            <a:off x="803275" y="4820843"/>
            <a:ext cx="2133501" cy="14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405188" y="967544"/>
            <a:ext cx="5688012" cy="159736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000" b="1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ワオキツネザル</a:t>
            </a:r>
            <a:endParaRPr lang="en-US" altLang="ja-JP" sz="2000" b="1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ja-JP" altLang="en-US" sz="14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体長</a:t>
            </a:r>
            <a:r>
              <a:rPr lang="en-US" altLang="ja-JP" sz="14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39cm-46cm</a:t>
            </a:r>
            <a:r>
              <a:rPr lang="ja-JP" altLang="en-US" sz="1400" b="0" dirty="0" err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r>
              <a:rPr lang="ja-JP" altLang="en-US" sz="14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ワオキツネザルのトレードマークといえるふさふさした尾は体より長く、</a:t>
            </a:r>
            <a:r>
              <a:rPr lang="en-US" altLang="ja-JP" sz="14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56cm-63cm</a:t>
            </a:r>
            <a:r>
              <a:rPr lang="ja-JP" altLang="en-US" sz="14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にもなる。体重約</a:t>
            </a:r>
            <a:r>
              <a:rPr lang="en-US" altLang="ja-JP" sz="14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5.5kg</a:t>
            </a:r>
            <a:r>
              <a:rPr lang="ja-JP" altLang="en-US" sz="1400" b="0" dirty="0" err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r>
              <a:rPr lang="ja-JP" altLang="en-US" sz="14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落葉樹林の茂みに生息する。中でも原生林や、川沿いの森（拠水林）に生息することが多い</a:t>
            </a:r>
            <a:r>
              <a:rPr lang="ja-JP" altLang="en-US" sz="1400" b="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en-US" altLang="ja-JP" sz="1400" b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3405348" y="2839752"/>
            <a:ext cx="5687852" cy="159736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  <a:spcBef>
                <a:spcPts val="1800"/>
              </a:spcBef>
              <a:spcAft>
                <a:spcPts val="600"/>
              </a:spcAft>
            </a:pPr>
            <a:r>
              <a:rPr lang="ja-JP" altLang="en-US" sz="2000" b="1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フラミンゴ</a:t>
            </a:r>
            <a:endParaRPr lang="en-US" altLang="ja-JP" sz="2000" b="1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ja-JP" altLang="en-US" sz="14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アフリカ、南ヨーロッパ、中南米の塩湖や干潟に生息し、数千羽から百万羽程度の巨大な群れを形成する。体色は淡いピンク色から鮮やかに紅色をしており、これは色素を含むプランクトンや藻類の摂取によるもの</a:t>
            </a:r>
            <a:r>
              <a:rPr lang="ja-JP" altLang="en-US" sz="140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lang="ja-JP" altLang="en-US" sz="140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3390750" y="4747964"/>
            <a:ext cx="5687852" cy="159736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  <a:spcBef>
                <a:spcPts val="1800"/>
              </a:spcBef>
              <a:spcAft>
                <a:spcPts val="600"/>
              </a:spcAft>
            </a:pPr>
            <a:r>
              <a:rPr lang="ja-JP" altLang="en-US" sz="2000" b="1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レッサーパンダ</a:t>
            </a:r>
            <a:endParaRPr lang="en-US" altLang="ja-JP" sz="2000" b="1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ja-JP" altLang="en-US" sz="140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レッサーパンダ</a:t>
            </a:r>
            <a:r>
              <a:rPr lang="ja-JP" altLang="en-US" sz="14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en-US" altLang="ja-JP" sz="1400" dirty="0" err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Ailurus</a:t>
            </a:r>
            <a:r>
              <a:rPr lang="en-US" altLang="ja-JP" sz="14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1400" dirty="0" err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fulgens</a:t>
            </a:r>
            <a:r>
              <a:rPr lang="ja-JP" altLang="en-US" sz="14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）は、哺乳綱ネコ目（食肉目）レッサーパンダ科レッサーパンダ属に分類される食肉類。本種のみでレッサーパンダ属を構成する。別名アカパンダ。独特の模様を持つ尾が特徴。</a:t>
            </a:r>
          </a:p>
        </p:txBody>
      </p:sp>
    </p:spTree>
    <p:extLst>
      <p:ext uri="{BB962C8B-B14F-4D97-AF65-F5344CB8AC3E}">
        <p14:creationId xmlns:p14="http://schemas.microsoft.com/office/powerpoint/2010/main" val="333787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5421313" y="2565400"/>
            <a:ext cx="3671887" cy="24899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体長</a:t>
            </a:r>
            <a:r>
              <a:rPr lang="en-US" altLang="ja-JP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39cm-46cm</a:t>
            </a:r>
            <a:r>
              <a:rPr lang="ja-JP" altLang="en-US" sz="1600" b="0" dirty="0" err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r>
              <a:rPr lang="ja-JP" altLang="en-US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ワオキツネザルのトレードマークといえるふさふさした尾は体より長く、</a:t>
            </a:r>
            <a:r>
              <a:rPr lang="en-US" altLang="ja-JP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56cm-63cm</a:t>
            </a:r>
            <a:r>
              <a:rPr lang="ja-JP" altLang="en-US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にもなる。体重約</a:t>
            </a:r>
            <a:r>
              <a:rPr lang="en-US" altLang="ja-JP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5.5kg</a:t>
            </a:r>
            <a:r>
              <a:rPr lang="ja-JP" altLang="en-US" sz="1600" b="0" dirty="0" err="1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r>
              <a:rPr lang="ja-JP" altLang="en-US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落葉樹林の茂みに生息する。中でも原生林や、川沿いの森（拠水林）に生息することが多い。</a:t>
            </a:r>
            <a:endParaRPr lang="en-US" altLang="ja-JP" sz="1600" b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600" b="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*</a:t>
            </a:r>
            <a:r>
              <a:rPr lang="ja-JP" altLang="en-US" sz="1600" b="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出典</a:t>
            </a:r>
            <a:r>
              <a:rPr lang="ja-JP" altLang="en-US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en-US" altLang="ja-JP" sz="1600" b="0" dirty="0" err="1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wikipedia</a:t>
            </a:r>
            <a:endParaRPr lang="ja-JP" altLang="en-US" sz="1600" b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384800" y="1881188"/>
            <a:ext cx="3024188" cy="36988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2400" b="1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ワオキツネザル</a:t>
            </a:r>
          </a:p>
        </p:txBody>
      </p:sp>
      <p:pic>
        <p:nvPicPr>
          <p:cNvPr id="13" name="Picture 4" descr="C:\Users\haruto\Desktop\DSC_1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2142"/>
            <a:ext cx="4484688" cy="310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3508C7-2FE0-4945-9CBD-863E05F850D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813049" y="2565400"/>
            <a:ext cx="3671887" cy="24899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16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アフリカ、南ヨーロッパ、中南米の塩湖や干潟に生息し、数千羽から百万羽程度の巨大な群れを形成する。体色は淡いピンク色から鮮やかに紅色をしており、これは色素を含むプランクトンや藻類の摂取によるもの。</a:t>
            </a:r>
          </a:p>
          <a:p>
            <a:pPr algn="r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60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*</a:t>
            </a:r>
            <a:r>
              <a:rPr lang="ja-JP" altLang="en-US" sz="1600" b="0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出典</a:t>
            </a:r>
            <a:r>
              <a:rPr lang="ja-JP" altLang="en-US" sz="1600" b="0" dirty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en-US" altLang="ja-JP" sz="1600" b="0" dirty="0" err="1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wikipedia</a:t>
            </a:r>
            <a:endParaRPr lang="ja-JP" altLang="en-US" sz="1600" b="0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776536" y="1881188"/>
            <a:ext cx="3024188" cy="36988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2400" b="1" dirty="0" smtClean="0">
                <a:solidFill>
                  <a:srgbClr val="4D4D4D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フラミンゴ</a:t>
            </a:r>
            <a:endParaRPr lang="ja-JP" altLang="en-US" sz="2400" b="1" dirty="0">
              <a:solidFill>
                <a:srgbClr val="4D4D4D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7" name="Picture 2" descr="C:\Users\haruto\Desktop\DSC_1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52" y="1872029"/>
            <a:ext cx="4484688" cy="310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2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lIns="0" tIns="0" rIns="0" bIns="0">
        <a:spAutoFit/>
      </a:bodyPr>
      <a:lstStyle>
        <a:defPPr algn="just">
          <a:lnSpc>
            <a:spcPct val="140000"/>
          </a:lnSpc>
          <a:spcBef>
            <a:spcPct val="0"/>
          </a:spcBef>
          <a:spcAft>
            <a:spcPts val="600"/>
          </a:spcAft>
          <a:defRPr sz="1600" dirty="0">
            <a:solidFill>
              <a:srgbClr val="4D4D4D"/>
            </a:solidFill>
            <a:latin typeface="メイリオ" pitchFamily="50" charset="-128"/>
            <a:ea typeface="メイリオ" pitchFamily="50" charset="-128"/>
            <a:cs typeface="メイリオ" pitchFamily="50" charset="-128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lIns="0" tIns="0" rIns="0" bIns="0">
        <a:spAutoFit/>
      </a:bodyPr>
      <a:lstStyle>
        <a:defPPr algn="just">
          <a:lnSpc>
            <a:spcPct val="140000"/>
          </a:lnSpc>
          <a:spcBef>
            <a:spcPct val="0"/>
          </a:spcBef>
          <a:spcAft>
            <a:spcPts val="600"/>
          </a:spcAft>
          <a:defRPr sz="1600" dirty="0">
            <a:solidFill>
              <a:srgbClr val="4D4D4D"/>
            </a:solidFill>
            <a:latin typeface="メイリオ" pitchFamily="50" charset="-128"/>
            <a:ea typeface="メイリオ" pitchFamily="50" charset="-128"/>
            <a:cs typeface="メイリオ" pitchFamily="50" charset="-128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6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lIns="0" tIns="0" rIns="0" bIns="0">
        <a:spAutoFit/>
      </a:bodyPr>
      <a:lstStyle>
        <a:defPPr algn="just">
          <a:lnSpc>
            <a:spcPct val="140000"/>
          </a:lnSpc>
          <a:spcBef>
            <a:spcPct val="0"/>
          </a:spcBef>
          <a:spcAft>
            <a:spcPts val="600"/>
          </a:spcAft>
          <a:defRPr sz="1600" dirty="0">
            <a:solidFill>
              <a:srgbClr val="4D4D4D"/>
            </a:solidFill>
            <a:latin typeface="メイリオ" pitchFamily="50" charset="-128"/>
            <a:ea typeface="メイリオ" pitchFamily="50" charset="-128"/>
            <a:cs typeface="メイリオ" pitchFamily="50" charset="-128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lIns="0" tIns="0" rIns="0" bIns="0">
        <a:spAutoFit/>
      </a:bodyPr>
      <a:lstStyle>
        <a:defPPr algn="just">
          <a:lnSpc>
            <a:spcPct val="140000"/>
          </a:lnSpc>
          <a:spcBef>
            <a:spcPct val="0"/>
          </a:spcBef>
          <a:spcAft>
            <a:spcPts val="600"/>
          </a:spcAft>
          <a:defRPr sz="1600" dirty="0">
            <a:solidFill>
              <a:srgbClr val="4D4D4D"/>
            </a:solidFill>
            <a:latin typeface="メイリオ" pitchFamily="50" charset="-128"/>
            <a:ea typeface="メイリオ" pitchFamily="50" charset="-128"/>
            <a:cs typeface="メイリオ" pitchFamily="50" charset="-128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lIns="0" tIns="0" rIns="0" bIns="0">
        <a:spAutoFit/>
      </a:bodyPr>
      <a:lstStyle>
        <a:defPPr algn="just">
          <a:lnSpc>
            <a:spcPct val="140000"/>
          </a:lnSpc>
          <a:spcBef>
            <a:spcPct val="0"/>
          </a:spcBef>
          <a:spcAft>
            <a:spcPts val="600"/>
          </a:spcAft>
          <a:defRPr sz="1600" dirty="0">
            <a:solidFill>
              <a:srgbClr val="4D4D4D"/>
            </a:solidFill>
            <a:latin typeface="メイリオ" pitchFamily="50" charset="-128"/>
            <a:ea typeface="メイリオ" pitchFamily="50" charset="-128"/>
            <a:cs typeface="メイリオ" pitchFamily="50" charset="-128"/>
          </a:defRPr>
        </a:defPPr>
      </a:lstStyle>
    </a:spDef>
  </a:objectDefaults>
  <a:extraClrSchemeLst/>
</a:theme>
</file>

<file path=ppt/theme/theme6.xml><?xml version="1.0" encoding="utf-8"?>
<a:theme xmlns:a="http://schemas.openxmlformats.org/drawingml/2006/main" name="5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lIns="0" tIns="0" rIns="0" bIns="0">
        <a:spAutoFit/>
      </a:bodyPr>
      <a:lstStyle>
        <a:defPPr algn="just">
          <a:lnSpc>
            <a:spcPct val="140000"/>
          </a:lnSpc>
          <a:spcBef>
            <a:spcPct val="0"/>
          </a:spcBef>
          <a:spcAft>
            <a:spcPts val="600"/>
          </a:spcAft>
          <a:defRPr sz="1600" dirty="0">
            <a:solidFill>
              <a:srgbClr val="4D4D4D"/>
            </a:solidFill>
            <a:latin typeface="メイリオ" pitchFamily="50" charset="-128"/>
            <a:ea typeface="メイリオ" pitchFamily="50" charset="-128"/>
            <a:cs typeface="メイリオ" pitchFamily="50" charset="-128"/>
          </a:defRPr>
        </a:defPPr>
      </a:lstStyle>
    </a:spDef>
  </a:objectDefaults>
  <a:extraClrSchemeLst/>
</a:theme>
</file>

<file path=ppt/theme/theme7.xml><?xml version="1.0" encoding="utf-8"?>
<a:theme xmlns:a="http://schemas.openxmlformats.org/drawingml/2006/main" name="7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lIns="0" tIns="0" rIns="0" bIns="0">
        <a:spAutoFit/>
      </a:bodyPr>
      <a:lstStyle>
        <a:defPPr algn="just">
          <a:lnSpc>
            <a:spcPct val="140000"/>
          </a:lnSpc>
          <a:spcBef>
            <a:spcPct val="0"/>
          </a:spcBef>
          <a:spcAft>
            <a:spcPts val="600"/>
          </a:spcAft>
          <a:defRPr sz="1600" dirty="0">
            <a:solidFill>
              <a:srgbClr val="4D4D4D"/>
            </a:solidFill>
            <a:latin typeface="メイリオ" pitchFamily="50" charset="-128"/>
            <a:ea typeface="メイリオ" pitchFamily="50" charset="-128"/>
            <a:cs typeface="メイリオ" pitchFamily="50" charset="-128"/>
          </a:defRPr>
        </a:defPPr>
      </a:lstStyle>
    </a:spDef>
  </a:objectDefaults>
  <a:extraClrSchemeLst/>
</a:theme>
</file>

<file path=ppt/theme/theme8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4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200" b="0" i="0" u="none" strike="noStrike" cap="none" normalizeH="0" baseline="0" smtClean="0">
            <a:ln>
              <a:noFill/>
            </a:ln>
            <a:solidFill>
              <a:srgbClr val="4D4D4D"/>
            </a:solidFill>
            <a:effectLst/>
            <a:latin typeface="Arial" charset="0"/>
            <a:ea typeface="メイリオ" pitchFamily="50" charset="-128"/>
            <a:cs typeface="メイリオ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4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200" b="0" i="0" u="none" strike="noStrike" cap="none" normalizeH="0" baseline="0" smtClean="0">
            <a:ln>
              <a:noFill/>
            </a:ln>
            <a:solidFill>
              <a:srgbClr val="4D4D4D"/>
            </a:solidFill>
            <a:effectLst/>
            <a:latin typeface="Arial" charset="0"/>
            <a:ea typeface="メイリオ" pitchFamily="50" charset="-128"/>
            <a:cs typeface="メイリオ" pitchFamily="50" charset="-128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4965</TotalTime>
  <Words>942</Words>
  <Application>Microsoft Office PowerPoint</Application>
  <PresentationFormat>A4 210 x 297 mm</PresentationFormat>
  <Paragraphs>71</Paragraphs>
  <Slides>14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8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4_Office ​​テーマ</vt:lpstr>
      <vt:lpstr>1_Office ​​テーマ</vt:lpstr>
      <vt:lpstr>6_Office ​​テーマ</vt:lpstr>
      <vt:lpstr>2_Office ​​テーマ</vt:lpstr>
      <vt:lpstr>3_Office ​​テーマ</vt:lpstr>
      <vt:lpstr>5_Office ​​テーマ</vt:lpstr>
      <vt:lpstr>7_Office ​​テーマ</vt:lpstr>
      <vt:lpstr>Blends</vt:lpstr>
      <vt:lpstr>プレゼン資料で画像を効果的に見せるコツ</vt:lpstr>
      <vt:lpstr>画像とテキストが対比されていないスライド</vt:lpstr>
      <vt:lpstr>画像とテキストが対比されているスライド</vt:lpstr>
      <vt:lpstr>グルーピングされていないスライド</vt:lpstr>
      <vt:lpstr>グルーピングされているスライド</vt:lpstr>
      <vt:lpstr>画像が整然と並べられていないスライド</vt:lpstr>
      <vt:lpstr>画像が整然と並べられているスライド</vt:lpstr>
      <vt:lpstr>　</vt:lpstr>
      <vt:lpstr>　</vt:lpstr>
      <vt:lpstr>　</vt:lpstr>
      <vt:lpstr>　</vt:lpstr>
      <vt:lpstr>　</vt:lpstr>
      <vt:lpstr>顔の特徴｜ワオキツネザル</vt:lpstr>
      <vt:lpstr>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パワーポイントの「わかりやすさ」と「生産性」を向上させるデザイン・テンプレート</dc:title>
  <dc:creator>鈴木　春人</dc:creator>
  <cp:lastModifiedBy>haruto</cp:lastModifiedBy>
  <cp:revision>315</cp:revision>
  <dcterms:created xsi:type="dcterms:W3CDTF">2013-06-19T15:30:58Z</dcterms:created>
  <dcterms:modified xsi:type="dcterms:W3CDTF">2013-08-03T01:15:17Z</dcterms:modified>
</cp:coreProperties>
</file>