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5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6.xml" ContentType="application/vnd.openxmlformats-officedocument.theme+xml"/>
  <Override PartName="/ppt/slideLayouts/slideLayout11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3" r:id="rId1"/>
    <p:sldMasterId id="2147483655" r:id="rId2"/>
    <p:sldMasterId id="2147483671" r:id="rId3"/>
    <p:sldMasterId id="2147483658" r:id="rId4"/>
    <p:sldMasterId id="2147483661" r:id="rId5"/>
    <p:sldMasterId id="2147483667" r:id="rId6"/>
    <p:sldMasterId id="2147483675" r:id="rId7"/>
  </p:sldMasterIdLst>
  <p:notesMasterIdLst>
    <p:notesMasterId r:id="rId15"/>
  </p:notesMasterIdLst>
  <p:sldIdLst>
    <p:sldId id="647" r:id="rId8"/>
    <p:sldId id="641" r:id="rId9"/>
    <p:sldId id="642" r:id="rId10"/>
    <p:sldId id="648" r:id="rId11"/>
    <p:sldId id="452" r:id="rId12"/>
    <p:sldId id="644" r:id="rId13"/>
    <p:sldId id="643" r:id="rId14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0071BC"/>
    <a:srgbClr val="FFFFFF"/>
    <a:srgbClr val="000000"/>
    <a:srgbClr val="E2F1FA"/>
    <a:srgbClr val="969696"/>
    <a:srgbClr val="E03253"/>
    <a:srgbClr val="777777"/>
    <a:srgbClr val="EAEAEA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599" autoAdjust="0"/>
    <p:restoredTop sz="94660" autoAdjust="0"/>
  </p:normalViewPr>
  <p:slideViewPr>
    <p:cSldViewPr>
      <p:cViewPr>
        <p:scale>
          <a:sx n="100" d="100"/>
          <a:sy n="100" d="100"/>
        </p:scale>
        <p:origin x="-654" y="-162"/>
      </p:cViewPr>
      <p:guideLst>
        <p:guide orient="horz" pos="2160"/>
        <p:guide orient="horz" pos="1185"/>
        <p:guide orient="horz" pos="3135"/>
        <p:guide orient="horz" pos="3974"/>
        <p:guide orient="horz" pos="391"/>
        <p:guide pos="512"/>
        <p:guide pos="5728"/>
        <p:guide pos="3120"/>
        <p:guide pos="2122"/>
        <p:guide pos="40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3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218005-AB2E-4230-9CBF-EC876F8C3946}" type="datetimeFigureOut">
              <a:rPr kumimoji="1" lang="ja-JP" altLang="en-US" smtClean="0"/>
              <a:t>2014/4/23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6E3972-898B-454C-95F2-E930BA80A4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0730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 descr="C:\Users\haruto\Desktop\素材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 bwMode="auto">
          <a:xfrm>
            <a:off x="3152800" y="4347723"/>
            <a:ext cx="3564396" cy="737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12800" y="2205039"/>
            <a:ext cx="8280400" cy="1008062"/>
          </a:xfrm>
        </p:spPr>
        <p:txBody>
          <a:bodyPr anchor="t" anchorCtr="0"/>
          <a:lstStyle>
            <a:lvl1pPr algn="ctr">
              <a:lnSpc>
                <a:spcPct val="120000"/>
              </a:lnSpc>
              <a:defRPr sz="2800" b="1">
                <a:solidFill>
                  <a:srgbClr val="4D4D4D"/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645024"/>
            <a:ext cx="6934200" cy="5873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 smtClean="0"/>
              <a:t>マスター サブタイトルの書式設定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000288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502140" y="6592267"/>
            <a:ext cx="23114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3" name="角丸四角形 2"/>
          <p:cNvSpPr/>
          <p:nvPr userDrawn="1"/>
        </p:nvSpPr>
        <p:spPr bwMode="black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rgbClr val="0071BC"/>
          </a:solidFill>
          <a:ln>
            <a:noFill/>
          </a:ln>
          <a:effectLst/>
          <a:extLst/>
        </p:spPr>
        <p:txBody>
          <a:bodyPr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endParaRPr kumimoji="1" lang="ja-JP" altLang="en-US" sz="1600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04006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502140" y="6592267"/>
            <a:ext cx="23114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00550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502140" y="6592267"/>
            <a:ext cx="23114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98729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604332D-34BE-4A54-A656-E5366DABAD2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98119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502140" y="6592267"/>
            <a:ext cx="23114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3031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502140" y="6592267"/>
            <a:ext cx="23114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38410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C:\Users\haruto\Desktop\素材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787" b="30299"/>
          <a:stretch/>
        </p:blipFill>
        <p:spPr bwMode="auto">
          <a:xfrm>
            <a:off x="4178734" y="6638329"/>
            <a:ext cx="1530350" cy="139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502140" y="6592267"/>
            <a:ext cx="23114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81287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502140" y="6592267"/>
            <a:ext cx="23114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6" name="Picture 3" descr="C:\Users\haruto\Desktop\素材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787" b="30299"/>
          <a:stretch/>
        </p:blipFill>
        <p:spPr bwMode="auto">
          <a:xfrm>
            <a:off x="6645188" y="6638329"/>
            <a:ext cx="1530350" cy="139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9138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502140" y="6592267"/>
            <a:ext cx="23114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93410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4"/>
          </p:nvPr>
        </p:nvSpPr>
        <p:spPr bwMode="white">
          <a:xfrm>
            <a:off x="7502140" y="6592267"/>
            <a:ext cx="23114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39893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2.jpe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72480" y="152636"/>
            <a:ext cx="9361040" cy="396044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88936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200" kern="1200">
          <a:solidFill>
            <a:srgbClr val="4D4D4D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72480" y="152636"/>
            <a:ext cx="9361040" cy="396044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502140" y="6592267"/>
            <a:ext cx="23114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5" name="Line 5"/>
          <p:cNvSpPr>
            <a:spLocks noChangeShapeType="1"/>
          </p:cNvSpPr>
          <p:nvPr userDrawn="1"/>
        </p:nvSpPr>
        <p:spPr bwMode="gray">
          <a:xfrm>
            <a:off x="0" y="620713"/>
            <a:ext cx="9906000" cy="0"/>
          </a:xfrm>
          <a:prstGeom prst="line">
            <a:avLst/>
          </a:prstGeom>
          <a:noFill/>
          <a:ln w="9525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endParaRPr lang="ja-JP" altLang="en-US"/>
          </a:p>
        </p:txBody>
      </p:sp>
      <p:sp>
        <p:nvSpPr>
          <p:cNvPr id="7" name="Rectangle 10"/>
          <p:cNvSpPr>
            <a:spLocks noChangeArrowheads="1"/>
          </p:cNvSpPr>
          <p:nvPr userDrawn="1"/>
        </p:nvSpPr>
        <p:spPr bwMode="gray">
          <a:xfrm>
            <a:off x="0" y="639763"/>
            <a:ext cx="9906000" cy="36512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ja-JP" altLang="en-US"/>
          </a:p>
        </p:txBody>
      </p:sp>
      <p:pic>
        <p:nvPicPr>
          <p:cNvPr id="9" name="Picture 3" descr="C:\Users\haruto\Desktop\素材.png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787" b="30299"/>
          <a:stretch/>
        </p:blipFill>
        <p:spPr bwMode="auto">
          <a:xfrm>
            <a:off x="4178734" y="6638329"/>
            <a:ext cx="1530350" cy="139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9355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80" r:id="rId2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200" kern="1200">
          <a:solidFill>
            <a:srgbClr val="4D4D4D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角丸四角形 7"/>
          <p:cNvSpPr/>
          <p:nvPr userDrawn="1"/>
        </p:nvSpPr>
        <p:spPr bwMode="black">
          <a:xfrm>
            <a:off x="0" y="1"/>
            <a:ext cx="9906000" cy="656692"/>
          </a:xfrm>
          <a:prstGeom prst="roundRect">
            <a:avLst>
              <a:gd name="adj" fmla="val 0"/>
            </a:avLst>
          </a:prstGeom>
          <a:solidFill>
            <a:srgbClr val="4D4D4D"/>
          </a:solidFill>
          <a:ln>
            <a:noFill/>
          </a:ln>
          <a:effectLst/>
          <a:extLst/>
        </p:spPr>
        <p:txBody>
          <a:bodyPr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endParaRPr kumimoji="1" lang="ja-JP" altLang="en-US" sz="1600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 bwMode="white">
          <a:xfrm>
            <a:off x="272480" y="152636"/>
            <a:ext cx="9361040" cy="396044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502140" y="6592267"/>
            <a:ext cx="23114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Picture 3" descr="C:\Users\haruto\Desktop\素材.png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787" b="30299"/>
          <a:stretch/>
        </p:blipFill>
        <p:spPr bwMode="auto">
          <a:xfrm>
            <a:off x="4178734" y="6638329"/>
            <a:ext cx="1530350" cy="139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6945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200" kern="1200">
          <a:solidFill>
            <a:srgbClr val="FFFFFF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502140" y="6592267"/>
            <a:ext cx="23114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9" name="Rectangle 6"/>
          <p:cNvSpPr>
            <a:spLocks noChangeArrowheads="1"/>
          </p:cNvSpPr>
          <p:nvPr userDrawn="1"/>
        </p:nvSpPr>
        <p:spPr bwMode="black">
          <a:xfrm>
            <a:off x="0" y="0"/>
            <a:ext cx="1892300" cy="6858000"/>
          </a:xfrm>
          <a:prstGeom prst="rect">
            <a:avLst/>
          </a:prstGeom>
          <a:solidFill>
            <a:srgbClr val="0071B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ja-JP" altLang="en-US"/>
          </a:p>
        </p:txBody>
      </p:sp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 bwMode="white">
          <a:xfrm>
            <a:off x="272480" y="152636"/>
            <a:ext cx="9361040" cy="396044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pic>
        <p:nvPicPr>
          <p:cNvPr id="7" name="Picture 3" descr="C:\Users\haruto\Desktop\素材.png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787" b="30299"/>
          <a:stretch/>
        </p:blipFill>
        <p:spPr bwMode="auto">
          <a:xfrm>
            <a:off x="4178734" y="6638329"/>
            <a:ext cx="1530350" cy="139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3289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200" kern="1200">
          <a:solidFill>
            <a:srgbClr val="FFFFFF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72480" y="152636"/>
            <a:ext cx="9361040" cy="396044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502140" y="6592267"/>
            <a:ext cx="23114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06204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77" r:id="rId2"/>
    <p:sldLayoutId id="2147483679" r:id="rId3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200" kern="1200">
          <a:solidFill>
            <a:srgbClr val="4D4D4D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502140" y="6592267"/>
            <a:ext cx="23114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8" name="Picture 2" descr="pd素材集#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8300" y="6632575"/>
            <a:ext cx="1530350" cy="14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角丸四角形 2"/>
          <p:cNvSpPr/>
          <p:nvPr userDrawn="1"/>
        </p:nvSpPr>
        <p:spPr bwMode="black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rgbClr val="0071BC"/>
          </a:solidFill>
          <a:ln>
            <a:noFill/>
          </a:ln>
          <a:effectLst/>
          <a:extLst/>
        </p:spPr>
        <p:txBody>
          <a:bodyPr lIns="0" tIns="0" rIns="0" bIns="0" rtlCol="0" anchor="ctr">
            <a:sp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endParaRPr kumimoji="1" lang="ja-JP" altLang="en-US" sz="1600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 bwMode="white">
          <a:xfrm>
            <a:off x="272480" y="152636"/>
            <a:ext cx="9361040" cy="396044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06776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74" r:id="rId2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200" kern="1200">
          <a:solidFill>
            <a:srgbClr val="FFFFFF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502140" y="6592267"/>
            <a:ext cx="23114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8" name="Picture 2" descr="pd素材集#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8300" y="6632575"/>
            <a:ext cx="1530350" cy="14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角丸四角形 2"/>
          <p:cNvSpPr/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rgbClr val="E2F1FA"/>
          </a:solidFill>
          <a:ln>
            <a:noFill/>
          </a:ln>
          <a:effectLst/>
          <a:extLst/>
        </p:spPr>
        <p:txBody>
          <a:bodyPr lIns="0" tIns="0" rIns="0" bIns="0" rtlCol="0" anchor="ctr">
            <a:sp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endParaRPr lang="ja-JP" altLang="en-US" sz="1600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72480" y="152636"/>
            <a:ext cx="9361040" cy="396044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58583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200" kern="1200">
          <a:solidFill>
            <a:srgbClr val="4D4D4D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企画書・提案書を</a:t>
            </a:r>
            <a:r>
              <a:rPr kumimoji="1" lang="ja-JP" altLang="en-US" dirty="0" smtClean="0"/>
              <a:t>書くならおさえておきたい！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dirty="0" smtClean="0"/>
              <a:t>プレゼン資料お勧めのフォントサイズ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0270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コンテンツができるまで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B3508C7-2FE0-4945-9CBD-863E05F850D2}" type="slidenum">
              <a:rPr kumimoji="1" lang="ja-JP" altLang="en-US" smtClean="0"/>
              <a:t>2</a:t>
            </a:fld>
            <a:endParaRPr kumimoji="1" lang="ja-JP" altLang="en-US"/>
          </a:p>
        </p:txBody>
      </p:sp>
      <p:cxnSp>
        <p:nvCxnSpPr>
          <p:cNvPr id="17" name="直線矢印コネクタ 16"/>
          <p:cNvCxnSpPr/>
          <p:nvPr/>
        </p:nvCxnSpPr>
        <p:spPr>
          <a:xfrm>
            <a:off x="0" y="4041068"/>
            <a:ext cx="8121352" cy="0"/>
          </a:xfrm>
          <a:prstGeom prst="straightConnector1">
            <a:avLst/>
          </a:prstGeom>
          <a:ln w="57150">
            <a:solidFill>
              <a:srgbClr val="4D4D4D"/>
            </a:solidFill>
            <a:prstDash val="soli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 flipV="1">
            <a:off x="1334598" y="3807042"/>
            <a:ext cx="0" cy="468052"/>
          </a:xfrm>
          <a:prstGeom prst="line">
            <a:avLst/>
          </a:prstGeom>
          <a:ln>
            <a:solidFill>
              <a:srgbClr val="4D4D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AutoShape 3"/>
          <p:cNvSpPr>
            <a:spLocks noChangeArrowheads="1"/>
          </p:cNvSpPr>
          <p:nvPr/>
        </p:nvSpPr>
        <p:spPr bwMode="auto">
          <a:xfrm>
            <a:off x="488504" y="3439453"/>
            <a:ext cx="1692188" cy="307777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spcAft>
                <a:spcPct val="70000"/>
              </a:spcAft>
            </a:pPr>
            <a:r>
              <a:rPr lang="ja-JP" altLang="en-US" sz="2000" b="1" dirty="0" smtClean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情報収集</a:t>
            </a:r>
            <a:endParaRPr lang="ja-JP" altLang="en-US" sz="2000" b="1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cxnSp>
        <p:nvCxnSpPr>
          <p:cNvPr id="20" name="直線コネクタ 19"/>
          <p:cNvCxnSpPr/>
          <p:nvPr/>
        </p:nvCxnSpPr>
        <p:spPr>
          <a:xfrm flipV="1">
            <a:off x="3098794" y="3815054"/>
            <a:ext cx="0" cy="468052"/>
          </a:xfrm>
          <a:prstGeom prst="line">
            <a:avLst/>
          </a:prstGeom>
          <a:ln>
            <a:solidFill>
              <a:srgbClr val="4D4D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AutoShape 3"/>
          <p:cNvSpPr>
            <a:spLocks noChangeArrowheads="1"/>
          </p:cNvSpPr>
          <p:nvPr/>
        </p:nvSpPr>
        <p:spPr bwMode="auto">
          <a:xfrm>
            <a:off x="2252700" y="3443645"/>
            <a:ext cx="1692188" cy="307777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spcAft>
                <a:spcPct val="70000"/>
              </a:spcAft>
            </a:pPr>
            <a:r>
              <a:rPr lang="ja-JP" altLang="en-US" sz="2000" b="1" dirty="0" smtClean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整理・分析</a:t>
            </a:r>
            <a:endParaRPr lang="ja-JP" altLang="en-US" sz="2000" b="1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cxnSp>
        <p:nvCxnSpPr>
          <p:cNvPr id="22" name="直線コネクタ 21"/>
          <p:cNvCxnSpPr/>
          <p:nvPr/>
        </p:nvCxnSpPr>
        <p:spPr>
          <a:xfrm flipV="1">
            <a:off x="4844988" y="3807042"/>
            <a:ext cx="0" cy="468052"/>
          </a:xfrm>
          <a:prstGeom prst="line">
            <a:avLst/>
          </a:prstGeom>
          <a:ln>
            <a:solidFill>
              <a:srgbClr val="4D4D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AutoShape 3"/>
          <p:cNvSpPr>
            <a:spLocks noChangeArrowheads="1"/>
          </p:cNvSpPr>
          <p:nvPr/>
        </p:nvSpPr>
        <p:spPr bwMode="auto">
          <a:xfrm>
            <a:off x="4376936" y="3429000"/>
            <a:ext cx="972108" cy="307777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spcAft>
                <a:spcPct val="70000"/>
              </a:spcAft>
            </a:pPr>
            <a:r>
              <a:rPr lang="ja-JP" altLang="en-US" sz="2000" b="1" dirty="0" smtClean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表現</a:t>
            </a:r>
            <a:endParaRPr lang="ja-JP" altLang="en-US" sz="2000" b="1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cxnSp>
        <p:nvCxnSpPr>
          <p:cNvPr id="24" name="直線コネクタ 23"/>
          <p:cNvCxnSpPr/>
          <p:nvPr/>
        </p:nvCxnSpPr>
        <p:spPr>
          <a:xfrm flipV="1">
            <a:off x="6627676" y="3807042"/>
            <a:ext cx="0" cy="468052"/>
          </a:xfrm>
          <a:prstGeom prst="line">
            <a:avLst/>
          </a:prstGeom>
          <a:ln>
            <a:solidFill>
              <a:srgbClr val="4D4D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utoShape 3"/>
          <p:cNvSpPr>
            <a:spLocks noChangeArrowheads="1"/>
          </p:cNvSpPr>
          <p:nvPr/>
        </p:nvSpPr>
        <p:spPr bwMode="auto">
          <a:xfrm>
            <a:off x="5997116" y="3429000"/>
            <a:ext cx="1296144" cy="307777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spcAft>
                <a:spcPct val="70000"/>
              </a:spcAft>
            </a:pPr>
            <a:r>
              <a:rPr lang="ja-JP" altLang="en-US" sz="2000" b="1" dirty="0" smtClean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デザイン</a:t>
            </a:r>
            <a:endParaRPr lang="ja-JP" altLang="en-US" sz="2000" b="1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8" name="円/楕円 27"/>
          <p:cNvSpPr/>
          <p:nvPr/>
        </p:nvSpPr>
        <p:spPr bwMode="auto">
          <a:xfrm>
            <a:off x="8121353" y="3537012"/>
            <a:ext cx="971848" cy="971848"/>
          </a:xfrm>
          <a:prstGeom prst="ellipse">
            <a:avLst/>
          </a:prstGeom>
          <a:noFill/>
          <a:ln w="57150">
            <a:noFill/>
            <a:round/>
            <a:headEnd/>
            <a:tailEnd/>
          </a:ln>
          <a:effectLst/>
          <a:extLst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r>
              <a:rPr lang="ja-JP" altLang="en-US" sz="2800" b="1" dirty="0" smtClean="0">
                <a:solidFill>
                  <a:srgbClr val="0071BC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完成</a:t>
            </a:r>
            <a:endParaRPr lang="en-US" altLang="ja-JP" sz="2800" b="1" dirty="0" smtClean="0">
              <a:solidFill>
                <a:srgbClr val="0071BC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9" name="AutoShape 3"/>
          <p:cNvSpPr>
            <a:spLocks noChangeArrowheads="1"/>
          </p:cNvSpPr>
          <p:nvPr/>
        </p:nvSpPr>
        <p:spPr bwMode="auto">
          <a:xfrm>
            <a:off x="848544" y="4401108"/>
            <a:ext cx="972108" cy="553998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spcAft>
                <a:spcPct val="70000"/>
              </a:spcAft>
            </a:pPr>
            <a:r>
              <a:rPr lang="en-US" altLang="ja-JP" sz="3600" b="1" dirty="0" smtClean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</a:t>
            </a:r>
            <a:endParaRPr lang="ja-JP" altLang="en-US" sz="3600" b="1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" name="AutoShape 3"/>
          <p:cNvSpPr>
            <a:spLocks noChangeArrowheads="1"/>
          </p:cNvSpPr>
          <p:nvPr/>
        </p:nvSpPr>
        <p:spPr bwMode="auto">
          <a:xfrm>
            <a:off x="2612740" y="4401108"/>
            <a:ext cx="972108" cy="553998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spcAft>
                <a:spcPct val="70000"/>
              </a:spcAft>
            </a:pPr>
            <a:r>
              <a:rPr lang="en-US" altLang="ja-JP" sz="3600" b="1" dirty="0" smtClean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</a:t>
            </a:r>
            <a:endParaRPr lang="ja-JP" altLang="en-US" sz="3600" b="1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1" name="AutoShape 3"/>
          <p:cNvSpPr>
            <a:spLocks noChangeArrowheads="1"/>
          </p:cNvSpPr>
          <p:nvPr/>
        </p:nvSpPr>
        <p:spPr bwMode="auto">
          <a:xfrm>
            <a:off x="4376936" y="4401108"/>
            <a:ext cx="972108" cy="553998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spcAft>
                <a:spcPct val="70000"/>
              </a:spcAft>
            </a:pPr>
            <a:r>
              <a:rPr lang="en-US" altLang="ja-JP" sz="3600" b="1" dirty="0" smtClean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3</a:t>
            </a:r>
            <a:endParaRPr lang="ja-JP" altLang="en-US" sz="3600" b="1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2" name="AutoShape 3"/>
          <p:cNvSpPr>
            <a:spLocks noChangeArrowheads="1"/>
          </p:cNvSpPr>
          <p:nvPr/>
        </p:nvSpPr>
        <p:spPr bwMode="auto">
          <a:xfrm>
            <a:off x="6141132" y="4401108"/>
            <a:ext cx="972108" cy="553998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spcAft>
                <a:spcPct val="70000"/>
              </a:spcAft>
            </a:pPr>
            <a:r>
              <a:rPr lang="en-US" altLang="ja-JP" sz="3600" b="1" dirty="0" smtClean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4</a:t>
            </a:r>
            <a:endParaRPr lang="ja-JP" altLang="en-US" sz="3600" b="1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3" name="AutoShape 4"/>
          <p:cNvSpPr>
            <a:spLocks noChangeArrowheads="1"/>
          </p:cNvSpPr>
          <p:nvPr/>
        </p:nvSpPr>
        <p:spPr bwMode="auto">
          <a:xfrm>
            <a:off x="812800" y="1104070"/>
            <a:ext cx="8280400" cy="1034129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r>
              <a:rPr lang="ja-JP" altLang="en-US" sz="1600" dirty="0" smtClean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コンテンツは、完成するまでに下記</a:t>
            </a:r>
            <a:r>
              <a:rPr lang="en-US" altLang="ja-JP" sz="1600" dirty="0" smtClean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4</a:t>
            </a:r>
            <a:r>
              <a:rPr lang="ja-JP" altLang="en-US" sz="1600" dirty="0" err="1" smtClean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つの</a:t>
            </a:r>
            <a:r>
              <a:rPr lang="ja-JP" altLang="en-US" sz="1600" dirty="0" smtClean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フェーズをたどります。</a:t>
            </a:r>
            <a:r>
              <a:rPr lang="ja-JP" altLang="en-US" sz="1600" b="1" dirty="0" smtClean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デザインがうまくまとまらないからといって、問題が必ずしもデザインにあるとは限りません。</a:t>
            </a:r>
            <a:r>
              <a:rPr lang="ja-JP" altLang="en-US" sz="1600" dirty="0" smtClean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整理・分析が足りないこともあれば、そもそも情報収集に失敗しているケースも多々あります。</a:t>
            </a:r>
            <a:endParaRPr lang="ja-JP" altLang="en-US" sz="1600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4" name="AutoShape 3"/>
          <p:cNvSpPr>
            <a:spLocks noChangeArrowheads="1"/>
          </p:cNvSpPr>
          <p:nvPr/>
        </p:nvSpPr>
        <p:spPr bwMode="auto">
          <a:xfrm>
            <a:off x="3044788" y="2660969"/>
            <a:ext cx="3780420" cy="343328"/>
          </a:xfrm>
          <a:prstGeom prst="roundRect">
            <a:avLst>
              <a:gd name="adj" fmla="val 10202"/>
            </a:avLst>
          </a:prstGeom>
          <a:solidFill>
            <a:srgbClr val="EAEAEA"/>
          </a:solidFill>
          <a:ln>
            <a:noFill/>
          </a:ln>
          <a:effectLst/>
          <a:extLst/>
        </p:spPr>
        <p:txBody>
          <a:bodyPr wrap="square" lIns="180000" tIns="72000" rIns="180000" bIns="36000">
            <a:spAutoFit/>
          </a:bodyPr>
          <a:lstStyle/>
          <a:p>
            <a:pPr algn="ctr">
              <a:spcBef>
                <a:spcPct val="0"/>
              </a:spcBef>
            </a:pPr>
            <a:r>
              <a:rPr lang="ja-JP" altLang="en-US" sz="1400" b="1" dirty="0" smtClean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コンテンツが完成するまでの</a:t>
            </a:r>
            <a:r>
              <a:rPr lang="en-US" altLang="ja-JP" sz="1400" b="1" dirty="0" smtClean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4</a:t>
            </a:r>
            <a:r>
              <a:rPr lang="ja-JP" altLang="en-US" sz="1400" b="1" dirty="0" smtClean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フェーズ</a:t>
            </a:r>
            <a:endParaRPr lang="ja-JP" altLang="en-US" sz="1400" b="1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5" name="AutoShape 3"/>
          <p:cNvSpPr>
            <a:spLocks noChangeArrowheads="1"/>
          </p:cNvSpPr>
          <p:nvPr/>
        </p:nvSpPr>
        <p:spPr bwMode="auto">
          <a:xfrm>
            <a:off x="812800" y="5409220"/>
            <a:ext cx="8280400" cy="720439"/>
          </a:xfrm>
          <a:prstGeom prst="roundRect">
            <a:avLst>
              <a:gd name="adj" fmla="val 7690"/>
            </a:avLst>
          </a:prstGeom>
          <a:solidFill>
            <a:srgbClr val="0071BC"/>
          </a:solidFill>
          <a:ln>
            <a:noFill/>
          </a:ln>
          <a:effectLst/>
          <a:extLst/>
        </p:spPr>
        <p:txBody>
          <a:bodyPr wrap="square" lIns="180000" tIns="144000" rIns="180000" bIns="108000" anchor="ctr" anchorCtr="0">
            <a:noAutofit/>
          </a:bodyPr>
          <a:lstStyle/>
          <a:p>
            <a:pPr algn="ctr">
              <a:lnSpc>
                <a:spcPct val="120000"/>
              </a:lnSpc>
              <a:spcBef>
                <a:spcPct val="0"/>
              </a:spcBef>
            </a:pPr>
            <a:r>
              <a:rPr lang="ja-JP" altLang="en-US" b="1" dirty="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デザインを中心</a:t>
            </a:r>
            <a:r>
              <a:rPr lang="ja-JP" altLang="en-US" b="1" dirty="0" smtClean="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としながらも、</a:t>
            </a:r>
            <a:r>
              <a:rPr lang="ja-JP" altLang="en-US" b="1" dirty="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コンテンツ作成全体を</a:t>
            </a:r>
            <a:r>
              <a:rPr lang="ja-JP" altLang="en-US" b="1" dirty="0" smtClean="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意識</a:t>
            </a:r>
            <a:r>
              <a:rPr lang="ja-JP" altLang="en-US" b="1" dirty="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します</a:t>
            </a:r>
            <a:r>
              <a:rPr lang="ja-JP" altLang="en-US" b="1" dirty="0" smtClean="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。</a:t>
            </a:r>
            <a:endParaRPr lang="ja-JP" altLang="en-US" b="1" dirty="0">
              <a:solidFill>
                <a:srgbClr val="FFFFFF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6" name="AutoShape 4"/>
          <p:cNvSpPr>
            <a:spLocks noChangeArrowheads="1"/>
          </p:cNvSpPr>
          <p:nvPr/>
        </p:nvSpPr>
        <p:spPr bwMode="auto">
          <a:xfrm>
            <a:off x="812800" y="5085184"/>
            <a:ext cx="8280400" cy="240066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ctr" anchorCtr="0">
            <a:spAutoFit/>
          </a:bodyPr>
          <a:lstStyle/>
          <a:p>
            <a:pPr>
              <a:lnSpc>
                <a:spcPct val="140000"/>
              </a:lnSpc>
              <a:spcBef>
                <a:spcPct val="0"/>
              </a:spcBef>
            </a:pPr>
            <a:r>
              <a:rPr lang="ja-JP" altLang="en-US" sz="1200" b="1" dirty="0" smtClean="0">
                <a:solidFill>
                  <a:srgbClr val="0071BC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プレゼンテーションデザインでは</a:t>
            </a:r>
            <a:endParaRPr lang="en-US" altLang="ja-JP" sz="1200" b="1" dirty="0" smtClean="0">
              <a:solidFill>
                <a:srgbClr val="0071BC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0100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「プレゼンテーション・デザイン」と</a:t>
            </a:r>
            <a:r>
              <a:rPr lang="ja-JP" altLang="en-US" dirty="0"/>
              <a:t>その</a:t>
            </a:r>
            <a:r>
              <a:rPr lang="ja-JP" altLang="en-US" dirty="0" smtClean="0"/>
              <a:t>効果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B3508C7-2FE0-4945-9CBD-863E05F850D2}" type="slidenum">
              <a:rPr lang="ja-JP" altLang="en-US" smtClean="0"/>
              <a:pPr/>
              <a:t>3</a:t>
            </a:fld>
            <a:endParaRPr lang="ja-JP" altLang="en-US"/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812800" y="1496198"/>
            <a:ext cx="8280400" cy="1283428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r>
              <a:rPr lang="ja-JP" altLang="en-US" sz="2400" b="1" dirty="0">
                <a:solidFill>
                  <a:srgbClr val="0071BC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プレゼンテーション・デザインと</a:t>
            </a:r>
            <a:r>
              <a:rPr lang="ja-JP" altLang="en-US" sz="2400" b="1" dirty="0" smtClean="0">
                <a:solidFill>
                  <a:srgbClr val="0071BC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は</a:t>
            </a:r>
            <a:endParaRPr lang="en-US" altLang="ja-JP" sz="2400" b="1" dirty="0" smtClean="0">
              <a:solidFill>
                <a:srgbClr val="0071BC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r>
              <a:rPr lang="ja-JP" altLang="en-US" sz="1600" dirty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提案書や企画書などのプレゼン資料をデザイン・レイアウトの視点からブラッシュアップし、よりわかりやすく・魅力的にすること</a:t>
            </a:r>
            <a:r>
              <a:rPr lang="ja-JP" altLang="en-US" sz="1600" dirty="0" smtClean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。</a:t>
            </a:r>
            <a:endParaRPr lang="ja-JP" altLang="en-US" sz="1600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7" name="AutoShape 23"/>
          <p:cNvSpPr>
            <a:spLocks noChangeArrowheads="1"/>
          </p:cNvSpPr>
          <p:nvPr/>
        </p:nvSpPr>
        <p:spPr bwMode="auto">
          <a:xfrm>
            <a:off x="812800" y="3429000"/>
            <a:ext cx="8280400" cy="2126736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lvl="0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r>
              <a:rPr lang="ja-JP" altLang="en-US" sz="2400" b="1" dirty="0" smtClean="0">
                <a:solidFill>
                  <a:srgbClr val="0071BC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効果</a:t>
            </a:r>
            <a:endParaRPr lang="en-US" altLang="ja-JP" sz="1600" dirty="0" smtClean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447675" indent="-361950" algn="just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"/>
            </a:pPr>
            <a:r>
              <a:rPr lang="ja-JP" altLang="en-US" sz="1600" dirty="0" smtClean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ターゲット</a:t>
            </a:r>
            <a:r>
              <a:rPr lang="ja-JP" altLang="en-US" sz="1600" dirty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に提案・企画内容をより理解してもらいやすくなる。</a:t>
            </a:r>
          </a:p>
          <a:p>
            <a:pPr marL="447675" indent="-361950" algn="just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"/>
            </a:pPr>
            <a:r>
              <a:rPr lang="ja-JP" altLang="en-US" sz="1600" dirty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プレゼン資料作成を効率化し、生産性を改善できる。</a:t>
            </a:r>
          </a:p>
          <a:p>
            <a:pPr marL="447675" indent="-361950" algn="just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"/>
            </a:pPr>
            <a:r>
              <a:rPr lang="ja-JP" altLang="en-US" sz="1600" dirty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プレゼン対象であるコンテンツの品質・精度を向上させ、よりよい提案・企画ができるようになる。</a:t>
            </a:r>
          </a:p>
        </p:txBody>
      </p:sp>
    </p:spTree>
    <p:extLst>
      <p:ext uri="{BB962C8B-B14F-4D97-AF65-F5344CB8AC3E}">
        <p14:creationId xmlns:p14="http://schemas.microsoft.com/office/powerpoint/2010/main" val="3913797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E6F119-9D94-4A6D-9190-C16960FF793E}" type="slidenum">
              <a:rPr lang="en-US" altLang="ja-JP"/>
              <a:pPr/>
              <a:t>4</a:t>
            </a:fld>
            <a:endParaRPr lang="en-US" altLang="ja-JP"/>
          </a:p>
        </p:txBody>
      </p:sp>
      <p:graphicFrame>
        <p:nvGraphicFramePr>
          <p:cNvPr id="272392" name="Object 8"/>
          <p:cNvGraphicFramePr>
            <a:graphicFrameLocks noGrp="1" noChangeAspect="1"/>
          </p:cNvGraphicFramePr>
          <p:nvPr>
            <p:ph idx="1"/>
          </p:nvPr>
        </p:nvGraphicFramePr>
        <p:xfrm>
          <a:off x="1752600" y="1592263"/>
          <a:ext cx="6399213" cy="4525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グラフ" r:id="rId3" imgW="6867590" imgH="4857840" progId="Excel.Chart.8">
                  <p:embed/>
                </p:oleObj>
              </mc:Choice>
              <mc:Fallback>
                <p:oleObj name="グラフ" r:id="rId3" imgW="6867590" imgH="4857840" progId="Excel.Char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1592263"/>
                        <a:ext cx="6399213" cy="4525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anchor="ctr"/>
          <a:lstStyle/>
          <a:p>
            <a:r>
              <a:rPr lang="en-US" altLang="ja-JP"/>
              <a:t>Facebook</a:t>
            </a:r>
            <a:r>
              <a:rPr lang="ja-JP" altLang="en-US"/>
              <a:t>の楽しみ方</a:t>
            </a:r>
          </a:p>
        </p:txBody>
      </p:sp>
      <p:sp>
        <p:nvSpPr>
          <p:cNvPr id="272387" name="AutoShape 3"/>
          <p:cNvSpPr>
            <a:spLocks noChangeArrowheads="1"/>
          </p:cNvSpPr>
          <p:nvPr/>
        </p:nvSpPr>
        <p:spPr bwMode="auto">
          <a:xfrm>
            <a:off x="812800" y="1136650"/>
            <a:ext cx="8280400" cy="369332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0"/>
              </a:spcBef>
              <a:spcAft>
                <a:spcPct val="70000"/>
              </a:spcAft>
            </a:pPr>
            <a:r>
              <a:rPr lang="en-US" altLang="ja-JP" sz="1800" dirty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Facebook</a:t>
            </a:r>
            <a:r>
              <a:rPr lang="ja-JP" altLang="en-US" sz="1800" dirty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で昔の友人を探して楽しんでいる人の割合は</a:t>
            </a:r>
            <a:r>
              <a:rPr lang="ja-JP" altLang="en-US" sz="2400" dirty="0">
                <a:solidFill>
                  <a:srgbClr val="0071BC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「</a:t>
            </a:r>
            <a:r>
              <a:rPr lang="en-US" altLang="ja-JP" sz="2400" b="1" dirty="0">
                <a:solidFill>
                  <a:srgbClr val="0071BC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54.8</a:t>
            </a:r>
            <a:r>
              <a:rPr lang="ja-JP" altLang="en-US" sz="1800" b="1" dirty="0">
                <a:solidFill>
                  <a:srgbClr val="0071BC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％</a:t>
            </a:r>
            <a:r>
              <a:rPr lang="ja-JP" altLang="en-US" sz="2400" dirty="0">
                <a:solidFill>
                  <a:srgbClr val="0071BC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」</a:t>
            </a:r>
            <a:r>
              <a:rPr lang="ja-JP" altLang="en-US" sz="1800" b="1" dirty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。</a:t>
            </a:r>
          </a:p>
        </p:txBody>
      </p:sp>
      <p:sp>
        <p:nvSpPr>
          <p:cNvPr id="272389" name="AutoShape 5"/>
          <p:cNvSpPr>
            <a:spLocks noChangeArrowheads="1"/>
          </p:cNvSpPr>
          <p:nvPr/>
        </p:nvSpPr>
        <p:spPr bwMode="auto">
          <a:xfrm>
            <a:off x="3657600" y="2816225"/>
            <a:ext cx="1044575" cy="474663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71B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3600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ct val="0"/>
              </a:spcBef>
              <a:spcAft>
                <a:spcPct val="70000"/>
              </a:spcAft>
            </a:pPr>
            <a:r>
              <a:rPr lang="en-US" altLang="ja-JP" sz="2400" b="1">
                <a:solidFill>
                  <a:srgbClr val="0071BC"/>
                </a:solidFill>
                <a:latin typeface="メイリオ" pitchFamily="50" charset="-128"/>
              </a:rPr>
              <a:t>54.8</a:t>
            </a:r>
            <a:r>
              <a:rPr lang="en-US" altLang="ja-JP" sz="1400" b="1">
                <a:solidFill>
                  <a:srgbClr val="0071BC"/>
                </a:solidFill>
                <a:latin typeface="メイリオ" pitchFamily="50" charset="-128"/>
              </a:rPr>
              <a:t>%</a:t>
            </a:r>
          </a:p>
        </p:txBody>
      </p:sp>
      <p:sp>
        <p:nvSpPr>
          <p:cNvPr id="272390" name="AutoShape 6"/>
          <p:cNvSpPr>
            <a:spLocks noChangeArrowheads="1"/>
          </p:cNvSpPr>
          <p:nvPr/>
        </p:nvSpPr>
        <p:spPr bwMode="auto">
          <a:xfrm>
            <a:off x="5097463" y="6308725"/>
            <a:ext cx="3995737" cy="244475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71B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marL="180975" indent="-180975">
              <a:lnSpc>
                <a:spcPct val="100000"/>
              </a:lnSpc>
              <a:spcBef>
                <a:spcPct val="0"/>
              </a:spcBef>
              <a:spcAft>
                <a:spcPct val="70000"/>
              </a:spcAft>
              <a:buFont typeface="メイリオ" pitchFamily="50" charset="-128"/>
              <a:buChar char="*"/>
            </a:pPr>
            <a:r>
              <a:rPr lang="ja-JP" altLang="en-US" sz="800">
                <a:solidFill>
                  <a:srgbClr val="4D4D4D"/>
                </a:solidFill>
                <a:latin typeface="メイリオ" pitchFamily="50" charset="-128"/>
              </a:rPr>
              <a:t>出典：</a:t>
            </a:r>
            <a:r>
              <a:rPr lang="en-US" altLang="ja-JP" sz="800">
                <a:solidFill>
                  <a:srgbClr val="4D4D4D"/>
                </a:solidFill>
                <a:latin typeface="メイリオ" pitchFamily="50" charset="-128"/>
              </a:rPr>
              <a:t>2012</a:t>
            </a:r>
            <a:r>
              <a:rPr lang="ja-JP" altLang="en-US" sz="800">
                <a:solidFill>
                  <a:srgbClr val="4D4D4D"/>
                </a:solidFill>
                <a:latin typeface="メイリオ" pitchFamily="50" charset="-128"/>
              </a:rPr>
              <a:t>年 </a:t>
            </a:r>
            <a:r>
              <a:rPr lang="en-US" altLang="ja-JP" sz="800">
                <a:solidFill>
                  <a:srgbClr val="4D4D4D"/>
                </a:solidFill>
                <a:latin typeface="メイリオ" pitchFamily="50" charset="-128"/>
              </a:rPr>
              <a:t>Facebook</a:t>
            </a:r>
            <a:r>
              <a:rPr lang="ja-JP" altLang="en-US" sz="800">
                <a:solidFill>
                  <a:srgbClr val="4D4D4D"/>
                </a:solidFill>
                <a:latin typeface="メイリオ" pitchFamily="50" charset="-128"/>
              </a:rPr>
              <a:t>ユーザ</a:t>
            </a:r>
            <a:r>
              <a:rPr lang="en-US" altLang="ja-JP" sz="800">
                <a:solidFill>
                  <a:srgbClr val="4D4D4D"/>
                </a:solidFill>
                <a:latin typeface="メイリオ" pitchFamily="50" charset="-128"/>
              </a:rPr>
              <a:t>500</a:t>
            </a:r>
            <a:r>
              <a:rPr lang="ja-JP" altLang="en-US" sz="800">
                <a:solidFill>
                  <a:srgbClr val="4D4D4D"/>
                </a:solidFill>
                <a:latin typeface="メイリオ" pitchFamily="50" charset="-128"/>
              </a:rPr>
              <a:t>人 利用実態調査（マクロミル）</a:t>
            </a:r>
            <a:br>
              <a:rPr lang="ja-JP" altLang="en-US" sz="800">
                <a:solidFill>
                  <a:srgbClr val="4D4D4D"/>
                </a:solidFill>
                <a:latin typeface="メイリオ" pitchFamily="50" charset="-128"/>
              </a:rPr>
            </a:br>
            <a:r>
              <a:rPr lang="en-US" altLang="ja-JP" sz="800">
                <a:solidFill>
                  <a:srgbClr val="4D4D4D"/>
                </a:solidFill>
                <a:latin typeface="メイリオ" pitchFamily="50" charset="-128"/>
              </a:rPr>
              <a:t>http://monitor.macromill.com/researchdata/20120315facebook/index.html</a:t>
            </a:r>
          </a:p>
        </p:txBody>
      </p:sp>
    </p:spTree>
    <p:extLst>
      <p:ext uri="{BB962C8B-B14F-4D97-AF65-F5344CB8AC3E}">
        <p14:creationId xmlns:p14="http://schemas.microsoft.com/office/powerpoint/2010/main" val="1372531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　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B3508C7-2FE0-4945-9CBD-863E05F850D2}" type="slidenum">
              <a:rPr lang="ja-JP" altLang="en-US" smtClean="0"/>
              <a:pPr/>
              <a:t>5</a:t>
            </a:fld>
            <a:endParaRPr lang="ja-JP" altLang="en-US"/>
          </a:p>
        </p:txBody>
      </p:sp>
      <p:grpSp>
        <p:nvGrpSpPr>
          <p:cNvPr id="9" name="グループ化 8"/>
          <p:cNvGrpSpPr/>
          <p:nvPr/>
        </p:nvGrpSpPr>
        <p:grpSpPr>
          <a:xfrm>
            <a:off x="812540" y="2132856"/>
            <a:ext cx="8280660" cy="2581941"/>
            <a:chOff x="812540" y="1881188"/>
            <a:chExt cx="8280660" cy="2581941"/>
          </a:xfrm>
        </p:grpSpPr>
        <p:sp>
          <p:nvSpPr>
            <p:cNvPr id="10" name="AutoShape 3"/>
            <p:cNvSpPr>
              <a:spLocks noChangeArrowheads="1"/>
            </p:cNvSpPr>
            <p:nvPr/>
          </p:nvSpPr>
          <p:spPr bwMode="auto">
            <a:xfrm>
              <a:off x="812540" y="1881188"/>
              <a:ext cx="8280660" cy="1181862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ctr">
                <a:lnSpc>
                  <a:spcPct val="120000"/>
                </a:lnSpc>
                <a:spcBef>
                  <a:spcPct val="0"/>
                </a:spcBef>
              </a:pPr>
              <a:r>
                <a:rPr lang="ja-JP" altLang="en-US" sz="3200" b="1" dirty="0">
                  <a:solidFill>
                    <a:srgbClr val="0071BC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プレゼン資料で最も大切なこと</a:t>
              </a:r>
              <a:r>
                <a:rPr lang="ja-JP" altLang="en-US" sz="3200" b="1" dirty="0" smtClean="0">
                  <a:solidFill>
                    <a:srgbClr val="0071BC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、</a:t>
              </a:r>
              <a:r>
                <a:rPr lang="en-US" altLang="ja-JP" sz="3200" b="1" dirty="0" smtClean="0">
                  <a:solidFill>
                    <a:srgbClr val="0071BC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/>
              </a:r>
              <a:br>
                <a:rPr lang="en-US" altLang="ja-JP" sz="3200" b="1" dirty="0" smtClean="0">
                  <a:solidFill>
                    <a:srgbClr val="0071BC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</a:br>
              <a:r>
                <a:rPr lang="ja-JP" altLang="en-US" sz="3200" b="1" dirty="0" smtClean="0">
                  <a:solidFill>
                    <a:srgbClr val="0071BC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それ</a:t>
              </a:r>
              <a:r>
                <a:rPr lang="ja-JP" altLang="en-US" sz="3200" b="1" dirty="0">
                  <a:solidFill>
                    <a:srgbClr val="0071BC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は</a:t>
              </a:r>
              <a:r>
                <a:rPr lang="ja-JP" altLang="en-US" sz="3200" dirty="0">
                  <a:solidFill>
                    <a:srgbClr val="0071BC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「</a:t>
              </a:r>
              <a:r>
                <a:rPr lang="ja-JP" altLang="en-US" sz="3200" b="1" dirty="0">
                  <a:solidFill>
                    <a:srgbClr val="0071BC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わかりやすさ</a:t>
              </a:r>
              <a:r>
                <a:rPr lang="ja-JP" altLang="en-US" sz="3200" dirty="0">
                  <a:solidFill>
                    <a:srgbClr val="0071BC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」</a:t>
              </a:r>
              <a:r>
                <a:rPr lang="ja-JP" altLang="en-US" sz="3200" b="1" dirty="0">
                  <a:solidFill>
                    <a:srgbClr val="0071BC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です。</a:t>
              </a:r>
            </a:p>
          </p:txBody>
        </p:sp>
        <p:sp>
          <p:nvSpPr>
            <p:cNvPr id="11" name="AutoShape 4"/>
            <p:cNvSpPr>
              <a:spLocks noChangeArrowheads="1"/>
            </p:cNvSpPr>
            <p:nvPr/>
          </p:nvSpPr>
          <p:spPr bwMode="auto">
            <a:xfrm>
              <a:off x="812800" y="3429000"/>
              <a:ext cx="8280400" cy="1034129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just">
                <a:lnSpc>
                  <a:spcPct val="140000"/>
                </a:lnSpc>
                <a:spcBef>
                  <a:spcPct val="0"/>
                </a:spcBef>
                <a:spcAft>
                  <a:spcPts val="600"/>
                </a:spcAft>
              </a:pPr>
              <a:r>
                <a:rPr lang="ja-JP" altLang="en-US" sz="1600" dirty="0" smtClean="0">
                  <a:solidFill>
                    <a:srgbClr val="4D4D4D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大量の情報でも豊富</a:t>
              </a:r>
              <a:r>
                <a:rPr lang="ja-JP" altLang="en-US" sz="1600" dirty="0">
                  <a:solidFill>
                    <a:srgbClr val="4D4D4D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な</a:t>
              </a:r>
              <a:r>
                <a:rPr lang="ja-JP" altLang="en-US" sz="1600" dirty="0" smtClean="0">
                  <a:solidFill>
                    <a:srgbClr val="4D4D4D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選択肢でも、高尚</a:t>
              </a:r>
              <a:r>
                <a:rPr lang="ja-JP" altLang="en-US" sz="1600" dirty="0">
                  <a:solidFill>
                    <a:srgbClr val="4D4D4D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な</a:t>
              </a:r>
              <a:r>
                <a:rPr lang="ja-JP" altLang="en-US" sz="1600" dirty="0" smtClean="0">
                  <a:solidFill>
                    <a:srgbClr val="4D4D4D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理論でもありません。相手にとって</a:t>
              </a:r>
              <a:r>
                <a:rPr lang="ja-JP" altLang="en-US" sz="1600" dirty="0">
                  <a:solidFill>
                    <a:srgbClr val="4D4D4D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本当</a:t>
              </a:r>
              <a:r>
                <a:rPr lang="ja-JP" altLang="en-US" sz="1600" dirty="0" smtClean="0">
                  <a:solidFill>
                    <a:srgbClr val="4D4D4D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に必要な情報をシンプルにわかりやすく伝える。これがすぐれた</a:t>
              </a:r>
              <a:r>
                <a:rPr lang="ja-JP" altLang="en-US" sz="1600" dirty="0">
                  <a:solidFill>
                    <a:srgbClr val="4D4D4D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プレゼン資料が満たすべき、もっとも大切なポイントといえるのでは</a:t>
              </a:r>
              <a:r>
                <a:rPr lang="ja-JP" altLang="en-US" sz="1600" dirty="0" smtClean="0">
                  <a:solidFill>
                    <a:srgbClr val="4D4D4D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ないでしょうか。</a:t>
              </a:r>
              <a:endParaRPr lang="ja-JP" altLang="en-US" sz="1600" dirty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9386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　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B3508C7-2FE0-4945-9CBD-863E05F850D2}" type="slidenum">
              <a:rPr lang="ja-JP" altLang="en-US" smtClean="0"/>
              <a:pPr/>
              <a:t>6</a:t>
            </a:fld>
            <a:endParaRPr lang="ja-JP" altLang="en-US"/>
          </a:p>
        </p:txBody>
      </p:sp>
      <p:grpSp>
        <p:nvGrpSpPr>
          <p:cNvPr id="4" name="グループ化 3"/>
          <p:cNvGrpSpPr/>
          <p:nvPr/>
        </p:nvGrpSpPr>
        <p:grpSpPr>
          <a:xfrm>
            <a:off x="812800" y="2048411"/>
            <a:ext cx="8280400" cy="2666386"/>
            <a:chOff x="812800" y="2048411"/>
            <a:chExt cx="8280400" cy="2666386"/>
          </a:xfrm>
        </p:grpSpPr>
        <p:sp>
          <p:nvSpPr>
            <p:cNvPr id="5" name="AutoShape 3"/>
            <p:cNvSpPr>
              <a:spLocks noChangeArrowheads="1"/>
            </p:cNvSpPr>
            <p:nvPr/>
          </p:nvSpPr>
          <p:spPr bwMode="auto">
            <a:xfrm>
              <a:off x="1604888" y="2048411"/>
              <a:ext cx="6696484" cy="1236573"/>
            </a:xfrm>
            <a:prstGeom prst="roundRect">
              <a:avLst>
                <a:gd name="adj" fmla="val 8059"/>
              </a:avLst>
            </a:prstGeom>
            <a:solidFill>
              <a:srgbClr val="0071BC"/>
            </a:solidFill>
            <a:ln>
              <a:noFill/>
            </a:ln>
            <a:effectLst/>
            <a:extLst/>
          </p:spPr>
          <p:txBody>
            <a:bodyPr wrap="square" lIns="0" tIns="108000" rIns="0" bIns="36000" anchor="ctr" anchorCtr="0">
              <a:spAutoFit/>
            </a:bodyPr>
            <a:lstStyle/>
            <a:p>
              <a:pPr algn="ctr">
                <a:lnSpc>
                  <a:spcPct val="120000"/>
                </a:lnSpc>
                <a:spcBef>
                  <a:spcPct val="0"/>
                </a:spcBef>
              </a:pPr>
              <a:r>
                <a:rPr lang="ja-JP" altLang="en-US" sz="2800" dirty="0">
                  <a:solidFill>
                    <a:srgbClr val="FFFFFF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プレゼン資料で最も大切なこと</a:t>
              </a:r>
              <a:r>
                <a:rPr lang="ja-JP" altLang="en-US" sz="2800" dirty="0" smtClean="0">
                  <a:solidFill>
                    <a:srgbClr val="FFFFFF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、</a:t>
              </a:r>
              <a:r>
                <a:rPr lang="en-US" altLang="ja-JP" sz="2800" dirty="0" smtClean="0">
                  <a:solidFill>
                    <a:srgbClr val="FFFFFF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/>
              </a:r>
              <a:br>
                <a:rPr lang="en-US" altLang="ja-JP" sz="2800" dirty="0" smtClean="0">
                  <a:solidFill>
                    <a:srgbClr val="FFFFFF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</a:br>
              <a:r>
                <a:rPr lang="ja-JP" altLang="en-US" sz="2800" dirty="0" smtClean="0">
                  <a:solidFill>
                    <a:srgbClr val="FFFFFF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それ</a:t>
              </a:r>
              <a:r>
                <a:rPr lang="ja-JP" altLang="en-US" sz="2800" dirty="0">
                  <a:solidFill>
                    <a:srgbClr val="FFFFFF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は「わかりやすさ」です。</a:t>
              </a: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812800" y="3680668"/>
              <a:ext cx="8280400" cy="1034129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just">
                <a:lnSpc>
                  <a:spcPct val="140000"/>
                </a:lnSpc>
                <a:spcBef>
                  <a:spcPct val="0"/>
                </a:spcBef>
                <a:spcAft>
                  <a:spcPts val="600"/>
                </a:spcAft>
              </a:pPr>
              <a:r>
                <a:rPr lang="ja-JP" altLang="en-US" sz="1600" dirty="0" smtClean="0">
                  <a:solidFill>
                    <a:srgbClr val="4D4D4D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大量の情報でも豊富</a:t>
              </a:r>
              <a:r>
                <a:rPr lang="ja-JP" altLang="en-US" sz="1600" dirty="0">
                  <a:solidFill>
                    <a:srgbClr val="4D4D4D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な</a:t>
              </a:r>
              <a:r>
                <a:rPr lang="ja-JP" altLang="en-US" sz="1600" dirty="0" smtClean="0">
                  <a:solidFill>
                    <a:srgbClr val="4D4D4D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選択肢でも、高尚</a:t>
              </a:r>
              <a:r>
                <a:rPr lang="ja-JP" altLang="en-US" sz="1600" dirty="0">
                  <a:solidFill>
                    <a:srgbClr val="4D4D4D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な</a:t>
              </a:r>
              <a:r>
                <a:rPr lang="ja-JP" altLang="en-US" sz="1600" dirty="0" smtClean="0">
                  <a:solidFill>
                    <a:srgbClr val="4D4D4D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理論でもありません。相手にとって</a:t>
              </a:r>
              <a:r>
                <a:rPr lang="ja-JP" altLang="en-US" sz="1600" dirty="0">
                  <a:solidFill>
                    <a:srgbClr val="4D4D4D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本当</a:t>
              </a:r>
              <a:r>
                <a:rPr lang="ja-JP" altLang="en-US" sz="1600" dirty="0" smtClean="0">
                  <a:solidFill>
                    <a:srgbClr val="4D4D4D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に必要な情報をシンプルにわかりやすく伝える。これがすぐれた</a:t>
              </a:r>
              <a:r>
                <a:rPr lang="ja-JP" altLang="en-US" sz="1600" dirty="0">
                  <a:solidFill>
                    <a:srgbClr val="4D4D4D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プレゼン資料が満たすべき、もっとも大切なポイントといえるのでは</a:t>
              </a:r>
              <a:r>
                <a:rPr lang="ja-JP" altLang="en-US" sz="1600" dirty="0" smtClean="0">
                  <a:solidFill>
                    <a:srgbClr val="4D4D4D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ないでしょうか。</a:t>
              </a:r>
              <a:endParaRPr lang="ja-JP" altLang="en-US" sz="1600" dirty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6754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　</a:t>
            </a:r>
            <a:endParaRPr kumimoji="1" lang="ja-JP" altLang="en-US" dirty="0"/>
          </a:p>
        </p:txBody>
      </p:sp>
      <p:pic>
        <p:nvPicPr>
          <p:cNvPr id="4" name="Picture 2" descr="C:\Users\haruto\Desktop\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8964" y="2636912"/>
            <a:ext cx="648072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haruto\Desktop\素材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 bwMode="auto">
          <a:xfrm>
            <a:off x="3152800" y="3396721"/>
            <a:ext cx="3564396" cy="737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754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round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lIns="0" tIns="0" rIns="0" bIns="0">
        <a:spAutoFit/>
      </a:bodyPr>
      <a:lstStyle>
        <a:defPPr algn="just">
          <a:lnSpc>
            <a:spcPct val="140000"/>
          </a:lnSpc>
          <a:spcBef>
            <a:spcPct val="0"/>
          </a:spcBef>
          <a:spcAft>
            <a:spcPts val="600"/>
          </a:spcAft>
          <a:defRPr sz="1600" dirty="0">
            <a:solidFill>
              <a:srgbClr val="4D4D4D"/>
            </a:solidFill>
            <a:latin typeface="メイリオ" pitchFamily="50" charset="-128"/>
            <a:ea typeface="メイリオ" pitchFamily="50" charset="-128"/>
            <a:cs typeface="メイリオ" pitchFamily="50" charset="-128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1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76200">
          <a:solidFill>
            <a:schemeClr val="accent1">
              <a:alpha val="70000"/>
            </a:schemeClr>
          </a:solidFill>
          <a:round/>
          <a:headEnd/>
          <a:tailEnd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lIns="0" tIns="0" rIns="0" bIns="0" rtlCol="0" anchor="ctr">
        <a:spAutoFit/>
      </a:bodyPr>
      <a:lstStyle>
        <a:defPPr algn="just">
          <a:lnSpc>
            <a:spcPct val="140000"/>
          </a:lnSpc>
          <a:spcBef>
            <a:spcPct val="0"/>
          </a:spcBef>
          <a:spcAft>
            <a:spcPts val="600"/>
          </a:spcAft>
          <a:defRPr kumimoji="1" sz="1600" dirty="0">
            <a:solidFill>
              <a:srgbClr val="4D4D4D"/>
            </a:solidFill>
            <a:latin typeface="メイリオ" pitchFamily="50" charset="-128"/>
            <a:ea typeface="メイリオ" pitchFamily="50" charset="-128"/>
            <a:cs typeface="メイリオ" pitchFamily="50" charset="-128"/>
          </a:defRPr>
        </a:defPPr>
      </a:lstStyle>
    </a:spDef>
  </a:objectDefaults>
  <a:extraClrSchemeLst/>
</a:theme>
</file>

<file path=ppt/theme/theme3.xml><?xml version="1.0" encoding="utf-8"?>
<a:theme xmlns:a="http://schemas.openxmlformats.org/drawingml/2006/main" name="6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round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lIns="0" tIns="0" rIns="0" bIns="0">
        <a:spAutoFit/>
      </a:bodyPr>
      <a:lstStyle>
        <a:defPPr algn="just">
          <a:lnSpc>
            <a:spcPct val="140000"/>
          </a:lnSpc>
          <a:spcBef>
            <a:spcPct val="0"/>
          </a:spcBef>
          <a:spcAft>
            <a:spcPts val="600"/>
          </a:spcAft>
          <a:defRPr sz="1600" dirty="0">
            <a:solidFill>
              <a:srgbClr val="4D4D4D"/>
            </a:solidFill>
            <a:latin typeface="メイリオ" pitchFamily="50" charset="-128"/>
            <a:ea typeface="メイリオ" pitchFamily="50" charset="-128"/>
            <a:cs typeface="メイリオ" pitchFamily="50" charset="-128"/>
          </a:defRPr>
        </a:defPPr>
      </a:lstStyle>
    </a:spDef>
  </a:objectDefaults>
  <a:extraClrSchemeLst/>
</a:theme>
</file>

<file path=ppt/theme/theme4.xml><?xml version="1.0" encoding="utf-8"?>
<a:theme xmlns:a="http://schemas.openxmlformats.org/drawingml/2006/main" name="2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round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lIns="0" tIns="0" rIns="0" bIns="0">
        <a:spAutoFit/>
      </a:bodyPr>
      <a:lstStyle>
        <a:defPPr algn="just">
          <a:lnSpc>
            <a:spcPct val="140000"/>
          </a:lnSpc>
          <a:spcBef>
            <a:spcPct val="0"/>
          </a:spcBef>
          <a:spcAft>
            <a:spcPts val="600"/>
          </a:spcAft>
          <a:defRPr sz="1600" dirty="0">
            <a:solidFill>
              <a:srgbClr val="4D4D4D"/>
            </a:solidFill>
            <a:latin typeface="メイリオ" pitchFamily="50" charset="-128"/>
            <a:ea typeface="メイリオ" pitchFamily="50" charset="-128"/>
            <a:cs typeface="メイリオ" pitchFamily="50" charset="-128"/>
          </a:defRPr>
        </a:defPPr>
      </a:lstStyle>
    </a:spDef>
  </a:objectDefaults>
  <a:extraClrSchemeLst/>
</a:theme>
</file>

<file path=ppt/theme/theme5.xml><?xml version="1.0" encoding="utf-8"?>
<a:theme xmlns:a="http://schemas.openxmlformats.org/drawingml/2006/main" name="3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round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lIns="0" tIns="0" rIns="0" bIns="0">
        <a:spAutoFit/>
      </a:bodyPr>
      <a:lstStyle>
        <a:defPPr algn="just">
          <a:lnSpc>
            <a:spcPct val="140000"/>
          </a:lnSpc>
          <a:spcBef>
            <a:spcPct val="0"/>
          </a:spcBef>
          <a:spcAft>
            <a:spcPts val="600"/>
          </a:spcAft>
          <a:defRPr sz="1600" dirty="0">
            <a:solidFill>
              <a:srgbClr val="4D4D4D"/>
            </a:solidFill>
            <a:latin typeface="メイリオ" pitchFamily="50" charset="-128"/>
            <a:ea typeface="メイリオ" pitchFamily="50" charset="-128"/>
            <a:cs typeface="メイリオ" pitchFamily="50" charset="-128"/>
          </a:defRPr>
        </a:defPPr>
      </a:lstStyle>
    </a:spDef>
  </a:objectDefaults>
  <a:extraClrSchemeLst/>
</a:theme>
</file>

<file path=ppt/theme/theme6.xml><?xml version="1.0" encoding="utf-8"?>
<a:theme xmlns:a="http://schemas.openxmlformats.org/drawingml/2006/main" name="5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round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lIns="0" tIns="0" rIns="0" bIns="0">
        <a:spAutoFit/>
      </a:bodyPr>
      <a:lstStyle>
        <a:defPPr algn="just">
          <a:lnSpc>
            <a:spcPct val="140000"/>
          </a:lnSpc>
          <a:spcBef>
            <a:spcPct val="0"/>
          </a:spcBef>
          <a:spcAft>
            <a:spcPts val="600"/>
          </a:spcAft>
          <a:defRPr sz="1600" dirty="0">
            <a:solidFill>
              <a:srgbClr val="4D4D4D"/>
            </a:solidFill>
            <a:latin typeface="メイリオ" pitchFamily="50" charset="-128"/>
            <a:ea typeface="メイリオ" pitchFamily="50" charset="-128"/>
            <a:cs typeface="メイリオ" pitchFamily="50" charset="-128"/>
          </a:defRPr>
        </a:defPPr>
      </a:lstStyle>
    </a:spDef>
  </a:objectDefaults>
  <a:extraClrSchemeLst/>
</a:theme>
</file>

<file path=ppt/theme/theme7.xml><?xml version="1.0" encoding="utf-8"?>
<a:theme xmlns:a="http://schemas.openxmlformats.org/drawingml/2006/main" name="7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round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lIns="0" tIns="0" rIns="0" bIns="0">
        <a:spAutoFit/>
      </a:bodyPr>
      <a:lstStyle>
        <a:defPPr algn="just">
          <a:lnSpc>
            <a:spcPct val="140000"/>
          </a:lnSpc>
          <a:spcBef>
            <a:spcPct val="0"/>
          </a:spcBef>
          <a:spcAft>
            <a:spcPts val="600"/>
          </a:spcAft>
          <a:defRPr sz="1600" dirty="0">
            <a:solidFill>
              <a:srgbClr val="4D4D4D"/>
            </a:solidFill>
            <a:latin typeface="メイリオ" pitchFamily="50" charset="-128"/>
            <a:ea typeface="メイリオ" pitchFamily="50" charset="-128"/>
            <a:cs typeface="メイリオ" pitchFamily="50" charset="-128"/>
          </a:defRPr>
        </a:defPPr>
      </a:lstStyle>
    </a:spDef>
  </a:objectDefaults>
  <a:extraClrSchemeLst/>
</a:theme>
</file>

<file path=ppt/theme/theme8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14828</TotalTime>
  <Words>352</Words>
  <Application>Microsoft Office PowerPoint</Application>
  <PresentationFormat>A4 210 x 297 mm</PresentationFormat>
  <Paragraphs>38</Paragraphs>
  <Slides>7</Slides>
  <Notes>0</Notes>
  <HiddenSlides>0</HiddenSlides>
  <MMClips>0</MMClips>
  <ScaleCrop>false</ScaleCrop>
  <HeadingPairs>
    <vt:vector size="6" baseType="variant">
      <vt:variant>
        <vt:lpstr>テーマ</vt:lpstr>
      </vt:variant>
      <vt:variant>
        <vt:i4>7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5" baseType="lpstr">
      <vt:lpstr>4_Office ​​テーマ</vt:lpstr>
      <vt:lpstr>1_Office ​​テーマ</vt:lpstr>
      <vt:lpstr>6_Office ​​テーマ</vt:lpstr>
      <vt:lpstr>2_Office ​​テーマ</vt:lpstr>
      <vt:lpstr>3_Office ​​テーマ</vt:lpstr>
      <vt:lpstr>5_Office ​​テーマ</vt:lpstr>
      <vt:lpstr>7_Office ​​テーマ</vt:lpstr>
      <vt:lpstr>Microsoft Office Excel グラフ</vt:lpstr>
      <vt:lpstr>企画書・提案書を書くならおさえておきたい！ プレゼン資料お勧めのフォントサイズ</vt:lpstr>
      <vt:lpstr>コンテンツができるまで</vt:lpstr>
      <vt:lpstr>「プレゼンテーション・デザイン」とその効果</vt:lpstr>
      <vt:lpstr>Facebookの楽しみ方</vt:lpstr>
      <vt:lpstr>　</vt:lpstr>
      <vt:lpstr>　</vt:lpstr>
      <vt:lpstr>　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企画書・提案書を書くならおさえておきたい！</dc:title>
  <dc:creator>鈴木　春人</dc:creator>
  <cp:lastModifiedBy>haruto</cp:lastModifiedBy>
  <cp:revision>753</cp:revision>
  <dcterms:created xsi:type="dcterms:W3CDTF">2013-06-19T15:30:58Z</dcterms:created>
  <dcterms:modified xsi:type="dcterms:W3CDTF">2014-04-23T14:47:35Z</dcterms:modified>
</cp:coreProperties>
</file>